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9" r:id="rId4"/>
    <p:sldId id="260" r:id="rId5"/>
    <p:sldId id="261" r:id="rId6"/>
    <p:sldId id="266" r:id="rId7"/>
    <p:sldId id="267" r:id="rId8"/>
    <p:sldId id="268" r:id="rId9"/>
    <p:sldId id="272" r:id="rId10"/>
    <p:sldId id="269" r:id="rId11"/>
    <p:sldId id="270" r:id="rId12"/>
    <p:sldId id="271" r:id="rId13"/>
    <p:sldId id="273" r:id="rId14"/>
    <p:sldId id="274" r:id="rId15"/>
    <p:sldId id="275" r:id="rId16"/>
    <p:sldId id="276" r:id="rId17"/>
    <p:sldId id="277" r:id="rId18"/>
    <p:sldId id="278" r:id="rId19"/>
    <p:sldId id="281" r:id="rId20"/>
    <p:sldId id="282" r:id="rId21"/>
    <p:sldId id="264" r:id="rId22"/>
    <p:sldId id="265" r:id="rId23"/>
    <p:sldId id="284" r:id="rId24"/>
    <p:sldId id="285" r:id="rId25"/>
    <p:sldId id="287" r:id="rId26"/>
    <p:sldId id="288" r:id="rId27"/>
    <p:sldId id="289" r:id="rId28"/>
    <p:sldId id="290"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95"/>
    <p:restoredTop sz="75765"/>
  </p:normalViewPr>
  <p:slideViewPr>
    <p:cSldViewPr snapToGrid="0" snapToObjects="1">
      <p:cViewPr>
        <p:scale>
          <a:sx n="112" d="100"/>
          <a:sy n="112" d="100"/>
        </p:scale>
        <p:origin x="816" y="176"/>
      </p:cViewPr>
      <p:guideLst/>
    </p:cSldViewPr>
  </p:slideViewPr>
  <p:notesTextViewPr>
    <p:cViewPr>
      <p:scale>
        <a:sx n="1" d="1"/>
        <a:sy n="1" d="1"/>
      </p:scale>
      <p:origin x="0" y="0"/>
    </p:cViewPr>
  </p:notesTextViewPr>
  <p:notesViewPr>
    <p:cSldViewPr snapToGrid="0" snapToObjects="1">
      <p:cViewPr varScale="1">
        <p:scale>
          <a:sx n="113" d="100"/>
          <a:sy n="113" d="100"/>
        </p:scale>
        <p:origin x="3080"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7D925-ACBC-A942-AEA8-AF2DA2D0E5F6}" type="datetimeFigureOut">
              <a:rPr lang="en-US" smtClean="0"/>
              <a:t>6/22/17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8C058-0722-5846-9CCC-2E4F26A67B17}" type="slidenum">
              <a:rPr lang="en-US" smtClean="0"/>
              <a:t>‹#›</a:t>
            </a:fld>
            <a:endParaRPr lang="en-US"/>
          </a:p>
        </p:txBody>
      </p:sp>
    </p:spTree>
    <p:extLst>
      <p:ext uri="{BB962C8B-B14F-4D97-AF65-F5344CB8AC3E}">
        <p14:creationId xmlns:p14="http://schemas.microsoft.com/office/powerpoint/2010/main" val="63184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a:t>
            </a:r>
            <a:r>
              <a:rPr lang="en-US" dirty="0" err="1" smtClean="0"/>
              <a:t>adrien</a:t>
            </a:r>
            <a:r>
              <a:rPr lang="en-US" dirty="0" smtClean="0"/>
              <a:t> and today I’m </a:t>
            </a:r>
            <a:r>
              <a:rPr lang="en-US" dirty="0" err="1" smtClean="0"/>
              <a:t>gonna</a:t>
            </a:r>
            <a:r>
              <a:rPr lang="en-US" dirty="0" smtClean="0"/>
              <a:t> talk about </a:t>
            </a:r>
            <a:r>
              <a:rPr lang="en-US" baseline="0" dirty="0" smtClean="0"/>
              <a:t>the modern need for a review of traditional OS.</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a:t>
            </a:fld>
            <a:endParaRPr lang="en-US"/>
          </a:p>
        </p:txBody>
      </p:sp>
    </p:spTree>
    <p:extLst>
      <p:ext uri="{BB962C8B-B14F-4D97-AF65-F5344CB8AC3E}">
        <p14:creationId xmlns:p14="http://schemas.microsoft.com/office/powerpoint/2010/main" val="147975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proposed by the </a:t>
            </a:r>
            <a:r>
              <a:rPr lang="en-US" dirty="0" err="1" smtClean="0"/>
              <a:t>exokernel</a:t>
            </a:r>
            <a:r>
              <a:rPr lang="en-US" dirty="0" smtClean="0"/>
              <a:t> to allow greater flexibility, to improve performance, and to avoid limiting functionality</a:t>
            </a:r>
            <a:r>
              <a:rPr lang="en-US" baseline="0" dirty="0" smtClean="0"/>
              <a:t> is based on a simple principle: allow </a:t>
            </a:r>
            <a:r>
              <a:rPr lang="en-US" baseline="0" dirty="0" err="1" smtClean="0"/>
              <a:t>application.level</a:t>
            </a:r>
            <a:r>
              <a:rPr lang="en-US" baseline="0" dirty="0" smtClean="0"/>
              <a:t> management of physical resources.</a:t>
            </a:r>
          </a:p>
          <a:p>
            <a:r>
              <a:rPr lang="en-US" baseline="0" dirty="0" smtClean="0"/>
              <a:t>The application knows best (that’s the end-to-end principle).</a:t>
            </a:r>
          </a:p>
          <a:p>
            <a:r>
              <a:rPr lang="en-US" baseline="0" dirty="0" smtClean="0"/>
              <a:t>This requires to separate protection from management, that is, the kernel must focus on securely exposing physical resources to the application, while avoiding as much as possible performing management.</a:t>
            </a:r>
          </a:p>
          <a:p>
            <a:endParaRPr lang="en-US" baseline="0" dirty="0" smtClean="0"/>
          </a:p>
          <a:p>
            <a:r>
              <a:rPr lang="en-US" baseline="0" dirty="0" smtClean="0"/>
              <a:t>Avoiding management requires to use physical names for resources, otherwise you introduce a level of indirection and forcefully perform some management.</a:t>
            </a:r>
          </a:p>
          <a:p>
            <a:r>
              <a:rPr lang="en-US" baseline="0" dirty="0" smtClean="0"/>
              <a:t>Finally, the </a:t>
            </a:r>
            <a:r>
              <a:rPr lang="en-US" baseline="0" dirty="0" err="1" smtClean="0"/>
              <a:t>exokernel</a:t>
            </a:r>
            <a:r>
              <a:rPr lang="en-US" baseline="0" dirty="0" smtClean="0"/>
              <a:t> needs to separate policies &amp; mechanisms. That is, to provide a flexible system, the mechanisms that enforce the secured multiplexing of resources and their protection should not limit the policies. In the paper, they call these “secure bindings”, and these mechanisms are at the heart of the </a:t>
            </a:r>
            <a:r>
              <a:rPr lang="en-US" baseline="0" dirty="0" err="1" smtClean="0"/>
              <a:t>exokernel’s</a:t>
            </a:r>
            <a:r>
              <a:rPr lang="en-US" baseline="0" dirty="0" smtClean="0"/>
              <a:t> design.</a:t>
            </a:r>
          </a:p>
        </p:txBody>
      </p:sp>
      <p:sp>
        <p:nvSpPr>
          <p:cNvPr id="4" name="Slide Number Placeholder 3"/>
          <p:cNvSpPr>
            <a:spLocks noGrp="1"/>
          </p:cNvSpPr>
          <p:nvPr>
            <p:ph type="sldNum" sz="quarter" idx="10"/>
          </p:nvPr>
        </p:nvSpPr>
        <p:spPr/>
        <p:txBody>
          <a:bodyPr/>
          <a:lstStyle/>
          <a:p>
            <a:fld id="{5818C058-0722-5846-9CCC-2E4F26A67B17}" type="slidenum">
              <a:rPr lang="en-US" smtClean="0"/>
              <a:t>10</a:t>
            </a:fld>
            <a:endParaRPr lang="en-US"/>
          </a:p>
        </p:txBody>
      </p:sp>
    </p:spTree>
    <p:extLst>
      <p:ext uri="{BB962C8B-B14F-4D97-AF65-F5344CB8AC3E}">
        <p14:creationId xmlns:p14="http://schemas.microsoft.com/office/powerpoint/2010/main" val="105148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secure bindings,</a:t>
            </a:r>
            <a:r>
              <a:rPr lang="en-US" baseline="0" dirty="0" smtClean="0"/>
              <a:t> the revocation and abort protocol are the essential mechanisms provided by the </a:t>
            </a:r>
            <a:r>
              <a:rPr lang="en-US" baseline="0" dirty="0" err="1" smtClean="0"/>
              <a:t>exokernel</a:t>
            </a:r>
            <a:r>
              <a:rPr lang="en-US" baseline="0" dirty="0" smtClean="0"/>
              <a:t>.</a:t>
            </a:r>
          </a:p>
          <a:p>
            <a:r>
              <a:rPr lang="en-US" baseline="0" dirty="0" smtClean="0"/>
              <a:t>The secure bindings come in three flavors.</a:t>
            </a:r>
          </a:p>
          <a:p>
            <a:r>
              <a:rPr lang="en-US" baseline="0" dirty="0" smtClean="0"/>
              <a:t>Hardware features should be leverage whenever possible in order to efficiently implement secure bindings.</a:t>
            </a:r>
          </a:p>
          <a:p>
            <a:r>
              <a:rPr lang="en-US" baseline="0" dirty="0" smtClean="0"/>
              <a:t>For example, to bind a memory page to an application, the </a:t>
            </a:r>
            <a:r>
              <a:rPr lang="en-US" baseline="0" dirty="0" err="1" smtClean="0"/>
              <a:t>exokernel</a:t>
            </a:r>
            <a:r>
              <a:rPr lang="en-US" baseline="0" dirty="0" smtClean="0"/>
              <a:t> can rely on hardware features.</a:t>
            </a:r>
          </a:p>
          <a:p>
            <a:r>
              <a:rPr lang="en-US" baseline="0" dirty="0" smtClean="0"/>
              <a:t>If a hardware translation lookaside buffer (TLB) is available and modifiable by software, it can install a virtual to physical mapping TLB entry for this page.</a:t>
            </a:r>
          </a:p>
          <a:p>
            <a:r>
              <a:rPr lang="en-US" baseline="0" dirty="0" smtClean="0"/>
              <a:t>This is the “bind time”.</a:t>
            </a:r>
          </a:p>
          <a:p>
            <a:r>
              <a:rPr lang="en-US" baseline="0" dirty="0" smtClean="0"/>
              <a:t>The hardware can then perform access time checks efficiently.</a:t>
            </a:r>
          </a:p>
          <a:p>
            <a:r>
              <a:rPr lang="en-US" baseline="0" dirty="0" smtClean="0"/>
              <a:t>If such a TLB is not available, or to speed up the performance of the system, a software TLB can be used. The software TLB caches </a:t>
            </a:r>
            <a:r>
              <a:rPr lang="en-US" baseline="0" dirty="0" err="1" smtClean="0"/>
              <a:t>valide</a:t>
            </a:r>
            <a:r>
              <a:rPr lang="en-US" baseline="0" dirty="0" smtClean="0"/>
              <a:t> bindings and allows to either quickly check an access, or install a new entry in the hardware TLB.</a:t>
            </a:r>
          </a:p>
          <a:p>
            <a:r>
              <a:rPr lang="en-US" baseline="0" dirty="0" smtClean="0"/>
              <a:t>Finally code can be safely downloaded inside the kernel. This provides access time checks closer to the application’s logic and allows checks to be performed even when the app is not scheduled.</a:t>
            </a:r>
          </a:p>
          <a:p>
            <a:r>
              <a:rPr lang="en-US" baseline="0" dirty="0" smtClean="0"/>
              <a:t>The authors present packet filtering example. Without this, you would have to run every single application for an incoming packet.</a:t>
            </a:r>
          </a:p>
          <a:p>
            <a:endParaRPr lang="en-US" baseline="0" dirty="0" smtClean="0"/>
          </a:p>
          <a:p>
            <a:r>
              <a:rPr lang="en-US" baseline="0" dirty="0" smtClean="0"/>
              <a:t>The revocation protocol provides visible resource revocation. It basically involves the app in the process of revocation, which avoids having to perform resources management, understanding how resources are used, and allows application-specific policies to select resources to release.</a:t>
            </a:r>
          </a:p>
          <a:p>
            <a:r>
              <a:rPr lang="en-US" baseline="0" dirty="0" smtClean="0"/>
              <a:t>The abort protocol allows to deal with applications that fail to comply with the revocation protocol.</a:t>
            </a:r>
          </a:p>
          <a:p>
            <a:r>
              <a:rPr lang="en-US" baseline="0" dirty="0" smtClean="0"/>
              <a:t>Both these protocols are vital in the presence of scarce resources.</a:t>
            </a:r>
          </a:p>
        </p:txBody>
      </p:sp>
      <p:sp>
        <p:nvSpPr>
          <p:cNvPr id="4" name="Slide Number Placeholder 3"/>
          <p:cNvSpPr>
            <a:spLocks noGrp="1"/>
          </p:cNvSpPr>
          <p:nvPr>
            <p:ph type="sldNum" sz="quarter" idx="10"/>
          </p:nvPr>
        </p:nvSpPr>
        <p:spPr/>
        <p:txBody>
          <a:bodyPr/>
          <a:lstStyle/>
          <a:p>
            <a:fld id="{5818C058-0722-5846-9CCC-2E4F26A67B17}" type="slidenum">
              <a:rPr lang="en-US" smtClean="0"/>
              <a:t>11</a:t>
            </a:fld>
            <a:endParaRPr lang="en-US"/>
          </a:p>
        </p:txBody>
      </p:sp>
    </p:spTree>
    <p:extLst>
      <p:ext uri="{BB962C8B-B14F-4D97-AF65-F5344CB8AC3E}">
        <p14:creationId xmlns:p14="http://schemas.microsoft.com/office/powerpoint/2010/main" val="22658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a:t>
            </a:r>
            <a:r>
              <a:rPr lang="en-US" baseline="0" dirty="0" smtClean="0"/>
              <a:t> we can discuss about the </a:t>
            </a:r>
            <a:r>
              <a:rPr lang="en-US" baseline="0" dirty="0" err="1" smtClean="0"/>
              <a:t>exokernel</a:t>
            </a:r>
            <a:r>
              <a:rPr lang="en-US" baseline="0" dirty="0" smtClean="0"/>
              <a:t> design.</a:t>
            </a:r>
            <a:br>
              <a:rPr lang="en-US" baseline="0" dirty="0" smtClean="0"/>
            </a:br>
            <a:r>
              <a:rPr lang="en-US" baseline="0" dirty="0" smtClean="0"/>
              <a:t>First, as reported by the authors in the original and subsequent papers, it is efficient.</a:t>
            </a:r>
            <a:br>
              <a:rPr lang="en-US" baseline="0" dirty="0" smtClean="0"/>
            </a:br>
            <a:r>
              <a:rPr lang="en-US" baseline="0" dirty="0" smtClean="0"/>
              <a:t>The kernel’s </a:t>
            </a:r>
            <a:r>
              <a:rPr lang="en-US" baseline="0" dirty="0" err="1" smtClean="0"/>
              <a:t>taks</a:t>
            </a:r>
            <a:r>
              <a:rPr lang="en-US" baseline="0" dirty="0" smtClean="0"/>
              <a:t> are small and can be efficiently implemented. The kernel is small, which makes it less prone to bugs, and reduces the attack surface it exposes.</a:t>
            </a:r>
          </a:p>
          <a:p>
            <a:endParaRPr lang="en-US" baseline="0" dirty="0" smtClean="0"/>
          </a:p>
          <a:p>
            <a:r>
              <a:rPr lang="en-US" baseline="0" dirty="0" smtClean="0"/>
              <a:t>Second, it provides a clear separation between the host (kernel) and the guest (the application).</a:t>
            </a:r>
          </a:p>
          <a:p>
            <a:r>
              <a:rPr lang="en-US" baseline="0" dirty="0" smtClean="0"/>
              <a:t>Which is actually a first requirement for the bi-directional isolation that we desire.</a:t>
            </a:r>
          </a:p>
          <a:p>
            <a:endParaRPr lang="en-US" baseline="0" dirty="0" smtClean="0"/>
          </a:p>
          <a:p>
            <a:r>
              <a:rPr lang="en-US" baseline="0" dirty="0" smtClean="0"/>
              <a:t>Finally, it’s close to the Cloud logic. If you think about it, a cloud service provider rents resources to you.</a:t>
            </a:r>
          </a:p>
          <a:p>
            <a:endParaRPr lang="en-US" baseline="0" dirty="0" smtClean="0"/>
          </a:p>
          <a:p>
            <a:r>
              <a:rPr lang="en-US" baseline="0" dirty="0" smtClean="0"/>
              <a:t>But, on the other hand:</a:t>
            </a:r>
          </a:p>
          <a:p>
            <a:r>
              <a:rPr lang="en-US" baseline="0" dirty="0" smtClean="0"/>
              <a:t>The secure bindings, which are at the heart of the </a:t>
            </a:r>
            <a:r>
              <a:rPr lang="en-US" baseline="0" dirty="0" err="1" smtClean="0"/>
              <a:t>exokernel</a:t>
            </a:r>
            <a:r>
              <a:rPr lang="en-US" baseline="0" dirty="0" smtClean="0"/>
              <a:t> design, require hardware support to be efficiently implemented.</a:t>
            </a:r>
          </a:p>
          <a:p>
            <a:r>
              <a:rPr lang="en-US" baseline="0" dirty="0" smtClean="0"/>
              <a:t>Do to the diversity of devices that are now on the market, this is unpractical.</a:t>
            </a:r>
          </a:p>
          <a:p>
            <a:r>
              <a:rPr lang="en-US" baseline="0" dirty="0" smtClean="0"/>
              <a:t>If we take back our example for physical memory, the solution described by the authors requires to be able to install new TLB entries, which can’t be done with the latest Intel processors.</a:t>
            </a:r>
          </a:p>
          <a:p>
            <a:r>
              <a:rPr lang="en-US" baseline="0" dirty="0" smtClean="0"/>
              <a:t>A practical implementation of the </a:t>
            </a:r>
            <a:r>
              <a:rPr lang="en-US" baseline="0" dirty="0" err="1" smtClean="0"/>
              <a:t>exokernel</a:t>
            </a:r>
            <a:r>
              <a:rPr lang="en-US" baseline="0" dirty="0" smtClean="0"/>
              <a:t> would then require to either limit it to a small set of hardware setups, or try to cope and provide implementations for all possible ones, which is not possible.</a:t>
            </a:r>
          </a:p>
          <a:p>
            <a:endParaRPr lang="en-US" baseline="0" dirty="0" smtClean="0"/>
          </a:p>
          <a:p>
            <a:r>
              <a:rPr lang="en-US" baseline="0" dirty="0" smtClean="0"/>
              <a:t>So what can we do?</a:t>
            </a:r>
          </a:p>
          <a:p>
            <a:r>
              <a:rPr lang="en-US" baseline="0" dirty="0" smtClean="0"/>
              <a:t>Well, virtualization is a solution !</a:t>
            </a:r>
          </a:p>
        </p:txBody>
      </p:sp>
      <p:sp>
        <p:nvSpPr>
          <p:cNvPr id="4" name="Slide Number Placeholder 3"/>
          <p:cNvSpPr>
            <a:spLocks noGrp="1"/>
          </p:cNvSpPr>
          <p:nvPr>
            <p:ph type="sldNum" sz="quarter" idx="10"/>
          </p:nvPr>
        </p:nvSpPr>
        <p:spPr/>
        <p:txBody>
          <a:bodyPr/>
          <a:lstStyle/>
          <a:p>
            <a:fld id="{5818C058-0722-5846-9CCC-2E4F26A67B17}" type="slidenum">
              <a:rPr lang="en-US" smtClean="0"/>
              <a:t>12</a:t>
            </a:fld>
            <a:endParaRPr lang="en-US"/>
          </a:p>
        </p:txBody>
      </p:sp>
    </p:spTree>
    <p:extLst>
      <p:ext uri="{BB962C8B-B14F-4D97-AF65-F5344CB8AC3E}">
        <p14:creationId xmlns:p14="http://schemas.microsoft.com/office/powerpoint/2010/main" val="139595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a:t>
            </a:r>
            <a:r>
              <a:rPr lang="en-US" baseline="0" dirty="0" smtClean="0"/>
              <a:t> actually one of the points made by the </a:t>
            </a:r>
            <a:r>
              <a:rPr lang="en-US" baseline="0" dirty="0" err="1" smtClean="0"/>
              <a:t>Unikernel</a:t>
            </a:r>
            <a:r>
              <a:rPr lang="en-US" baseline="0" dirty="0" smtClean="0"/>
              <a:t> authors.</a:t>
            </a:r>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13</a:t>
            </a:fld>
            <a:endParaRPr lang="en-US"/>
          </a:p>
        </p:txBody>
      </p:sp>
    </p:spTree>
    <p:extLst>
      <p:ext uri="{BB962C8B-B14F-4D97-AF65-F5344CB8AC3E}">
        <p14:creationId xmlns:p14="http://schemas.microsoft.com/office/powerpoint/2010/main" val="54016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let’s talk about the motivation</a:t>
            </a:r>
            <a:r>
              <a:rPr lang="en-US" baseline="0" dirty="0" smtClean="0"/>
              <a:t> behind this project.</a:t>
            </a:r>
          </a:p>
          <a:p>
            <a:r>
              <a:rPr lang="en-US" baseline="0" dirty="0" smtClean="0"/>
              <a:t>Traditionally, application are deployed in the Cloud as virtual machines.</a:t>
            </a:r>
            <a:br>
              <a:rPr lang="en-US" baseline="0" dirty="0" smtClean="0"/>
            </a:br>
            <a:r>
              <a:rPr lang="en-US" baseline="0" dirty="0" smtClean="0"/>
              <a:t>The VM packs an entire OS (like Linux) and runs unmodified application processes, which, in most cases, is one application supported by smaller services.</a:t>
            </a:r>
          </a:p>
          <a:p>
            <a:r>
              <a:rPr lang="en-US" baseline="0" dirty="0" smtClean="0"/>
              <a:t>We can see VMs in the Cloud as single purpose appliances.</a:t>
            </a:r>
          </a:p>
          <a:p>
            <a:r>
              <a:rPr lang="en-US" baseline="0" dirty="0" smtClean="0"/>
              <a:t>This model, however, presents several shortcomings.</a:t>
            </a:r>
          </a:p>
          <a:p>
            <a:r>
              <a:rPr lang="en-US" baseline="0" dirty="0" smtClean="0"/>
              <a:t>First, to glue services together, developers often rely on ad-hoc scripts that start all the required parts.</a:t>
            </a:r>
          </a:p>
          <a:p>
            <a:r>
              <a:rPr lang="en-US" baseline="0" dirty="0" smtClean="0"/>
              <a:t>Second, even though they might not be needed, all functionalities that come with the guest OS are packed within the VM image, which increases its size and the potential attack surface.</a:t>
            </a:r>
          </a:p>
          <a:p>
            <a:r>
              <a:rPr lang="en-US" baseline="0" dirty="0" smtClean="0"/>
              <a:t>For example, an </a:t>
            </a:r>
            <a:r>
              <a:rPr lang="en-US" baseline="0" dirty="0" err="1" smtClean="0"/>
              <a:t>unriquired</a:t>
            </a:r>
            <a:r>
              <a:rPr lang="en-US" baseline="0" dirty="0" smtClean="0"/>
              <a:t> service, running by default, such as an </a:t>
            </a:r>
            <a:r>
              <a:rPr lang="en-US" baseline="0" dirty="0" err="1" smtClean="0"/>
              <a:t>openssl</a:t>
            </a:r>
            <a:r>
              <a:rPr lang="en-US" baseline="0" dirty="0" smtClean="0"/>
              <a:t> server, can be leveraged by an attacker to subvert the VM.</a:t>
            </a:r>
          </a:p>
        </p:txBody>
      </p:sp>
      <p:sp>
        <p:nvSpPr>
          <p:cNvPr id="4" name="Slide Number Placeholder 3"/>
          <p:cNvSpPr>
            <a:spLocks noGrp="1"/>
          </p:cNvSpPr>
          <p:nvPr>
            <p:ph type="sldNum" sz="quarter" idx="10"/>
          </p:nvPr>
        </p:nvSpPr>
        <p:spPr/>
        <p:txBody>
          <a:bodyPr/>
          <a:lstStyle/>
          <a:p>
            <a:fld id="{5818C058-0722-5846-9CCC-2E4F26A67B17}" type="slidenum">
              <a:rPr lang="en-US" smtClean="0"/>
              <a:t>14</a:t>
            </a:fld>
            <a:endParaRPr lang="en-US"/>
          </a:p>
        </p:txBody>
      </p:sp>
    </p:spTree>
    <p:extLst>
      <p:ext uri="{BB962C8B-B14F-4D97-AF65-F5344CB8AC3E}">
        <p14:creationId xmlns:p14="http://schemas.microsoft.com/office/powerpoint/2010/main" val="10437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what the </a:t>
            </a:r>
            <a:r>
              <a:rPr lang="en-US" dirty="0" err="1" smtClean="0"/>
              <a:t>unikernels</a:t>
            </a:r>
            <a:r>
              <a:rPr lang="en-US" dirty="0" smtClean="0"/>
              <a:t> try to solve.</a:t>
            </a:r>
          </a:p>
          <a:p>
            <a:r>
              <a:rPr lang="en-US" dirty="0" smtClean="0"/>
              <a:t>Inspired</a:t>
            </a:r>
            <a:r>
              <a:rPr lang="en-US" baseline="0" dirty="0" smtClean="0"/>
              <a:t> by the </a:t>
            </a:r>
            <a:r>
              <a:rPr lang="en-US" baseline="0" dirty="0" err="1" smtClean="0"/>
              <a:t>exokernel</a:t>
            </a:r>
            <a:r>
              <a:rPr lang="en-US" baseline="0" dirty="0" smtClean="0"/>
              <a:t>, </a:t>
            </a:r>
            <a:r>
              <a:rPr lang="en-US" baseline="0" dirty="0" err="1" smtClean="0"/>
              <a:t>unikernels</a:t>
            </a:r>
            <a:r>
              <a:rPr lang="en-US" baseline="0" dirty="0" smtClean="0"/>
              <a:t> are standalone highly specialized sealed appliances.</a:t>
            </a:r>
          </a:p>
          <a:p>
            <a:r>
              <a:rPr lang="en-US" baseline="0" dirty="0" smtClean="0"/>
              <a:t>To overcome the limitations due to heterogeneous hardware setups, </a:t>
            </a:r>
            <a:r>
              <a:rPr lang="en-US" baseline="0" dirty="0" err="1" smtClean="0"/>
              <a:t>unikernels</a:t>
            </a:r>
            <a:r>
              <a:rPr lang="en-US" baseline="0" dirty="0" smtClean="0"/>
              <a:t> run on top of a hypervisor (Xen here).</a:t>
            </a:r>
          </a:p>
          <a:p>
            <a:r>
              <a:rPr lang="en-US" baseline="0" dirty="0" smtClean="0"/>
              <a:t>The application, as well as the library operating system, are written in a high-level programming language (here </a:t>
            </a:r>
            <a:r>
              <a:rPr lang="en-US" baseline="0" dirty="0" err="1" smtClean="0"/>
              <a:t>Ocaml</a:t>
            </a:r>
            <a:r>
              <a:rPr lang="en-US" baseline="0" dirty="0" smtClean="0"/>
              <a:t>) and compiled at once!</a:t>
            </a:r>
            <a:br>
              <a:rPr lang="en-US" baseline="0" dirty="0" smtClean="0"/>
            </a:br>
            <a:r>
              <a:rPr lang="en-US" baseline="0" dirty="0" smtClean="0"/>
              <a:t>This allows to perform system wide static analysis at compile time and optimization.</a:t>
            </a:r>
          </a:p>
          <a:p>
            <a:r>
              <a:rPr lang="en-US" baseline="0" dirty="0" smtClean="0"/>
              <a:t>The same set of tools can be used on the entire user stack.</a:t>
            </a:r>
          </a:p>
          <a:p>
            <a:r>
              <a:rPr lang="en-US" baseline="0" dirty="0" smtClean="0"/>
              <a:t>Finally, the choice of a high-level type-safe language enables to improve the system’s security.</a:t>
            </a:r>
          </a:p>
        </p:txBody>
      </p:sp>
      <p:sp>
        <p:nvSpPr>
          <p:cNvPr id="4" name="Slide Number Placeholder 3"/>
          <p:cNvSpPr>
            <a:spLocks noGrp="1"/>
          </p:cNvSpPr>
          <p:nvPr>
            <p:ph type="sldNum" sz="quarter" idx="10"/>
          </p:nvPr>
        </p:nvSpPr>
        <p:spPr/>
        <p:txBody>
          <a:bodyPr/>
          <a:lstStyle/>
          <a:p>
            <a:fld id="{5818C058-0722-5846-9CCC-2E4F26A67B17}" type="slidenum">
              <a:rPr lang="en-US" smtClean="0"/>
              <a:t>15</a:t>
            </a:fld>
            <a:endParaRPr lang="en-US"/>
          </a:p>
        </p:txBody>
      </p:sp>
    </p:spTree>
    <p:extLst>
      <p:ext uri="{BB962C8B-B14F-4D97-AF65-F5344CB8AC3E}">
        <p14:creationId xmlns:p14="http://schemas.microsoft.com/office/powerpoint/2010/main" val="91764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go back to the VMs limitations introduced before, we see that </a:t>
            </a:r>
            <a:r>
              <a:rPr lang="en-US" baseline="0" dirty="0" err="1" smtClean="0"/>
              <a:t>Unikernels</a:t>
            </a:r>
            <a:r>
              <a:rPr lang="en-US" baseline="0" dirty="0" smtClean="0"/>
              <a:t> actually answer all of them with a very simple design.</a:t>
            </a:r>
          </a:p>
          <a:p>
            <a:r>
              <a:rPr lang="en-US" baseline="0" dirty="0" smtClean="0"/>
              <a:t>All the static configuration is done at compile time by linking the desired libraries to the application’s code. Hence, there’s no need to write tedious scripts to glue services together, everything is done by the compiler.</a:t>
            </a:r>
          </a:p>
          <a:p>
            <a:r>
              <a:rPr lang="en-US" baseline="0" dirty="0" smtClean="0"/>
              <a:t>Second, compilation techniques such as dead-code-elimination allow to remove unnecessary code from the final image.</a:t>
            </a:r>
          </a:p>
          <a:p>
            <a:r>
              <a:rPr lang="en-US" baseline="0" dirty="0" smtClean="0"/>
              <a:t>Only used services are included, which drastically reduces the size of the appliance, and hence requires less resources to host the program’s code and data on the cloud.</a:t>
            </a:r>
          </a:p>
          <a:p>
            <a:r>
              <a:rPr lang="en-US" baseline="0" dirty="0" smtClean="0"/>
              <a:t>Another advantage of DCE is that it reduces the potential attack surface exposed by the </a:t>
            </a:r>
            <a:r>
              <a:rPr lang="en-US" baseline="0" dirty="0" err="1" smtClean="0"/>
              <a:t>unikernel</a:t>
            </a:r>
            <a:r>
              <a:rPr lang="en-US" baseline="0" dirty="0" smtClean="0"/>
              <a:t> by removing unnecessary features.</a:t>
            </a:r>
          </a:p>
          <a:p>
            <a:r>
              <a:rPr lang="en-US" baseline="0" dirty="0" smtClean="0"/>
              <a:t>Furthermore, as the entire stack is implemented in a type-safe language, the appliance is less prone to bugs and certain categories of attacks. </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16</a:t>
            </a:fld>
            <a:endParaRPr lang="en-US"/>
          </a:p>
        </p:txBody>
      </p:sp>
    </p:spTree>
    <p:extLst>
      <p:ext uri="{BB962C8B-B14F-4D97-AF65-F5344CB8AC3E}">
        <p14:creationId xmlns:p14="http://schemas.microsoft.com/office/powerpoint/2010/main" val="1885276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take-away from the </a:t>
            </a:r>
            <a:r>
              <a:rPr lang="en-US" dirty="0" err="1" smtClean="0"/>
              <a:t>Unikernel</a:t>
            </a:r>
            <a:r>
              <a:rPr lang="en-US" dirty="0" smtClean="0"/>
              <a:t> are that,</a:t>
            </a:r>
            <a:r>
              <a:rPr lang="en-US" baseline="0" dirty="0" smtClean="0"/>
              <a:t> first, they are well-performing (comparable to state-of-the-art implementations running inside VMs).</a:t>
            </a:r>
          </a:p>
          <a:p>
            <a:r>
              <a:rPr lang="en-US" baseline="0" dirty="0" smtClean="0"/>
              <a:t>Second, it improves upon the </a:t>
            </a:r>
            <a:r>
              <a:rPr lang="en-US" baseline="0" dirty="0" err="1" smtClean="0"/>
              <a:t>exokernel</a:t>
            </a:r>
            <a:r>
              <a:rPr lang="en-US" baseline="0" dirty="0" smtClean="0"/>
              <a:t> by relying on virtualization to achieve a high degree of portability.</a:t>
            </a:r>
          </a:p>
          <a:p>
            <a:r>
              <a:rPr lang="en-US" baseline="0" dirty="0" smtClean="0"/>
              <a:t>Then, as we have seen, it provides extra guarantees in terms of security by integrating high-level programming features.</a:t>
            </a:r>
          </a:p>
          <a:p>
            <a:r>
              <a:rPr lang="en-US" baseline="0" dirty="0" smtClean="0"/>
              <a:t>And finally, its small size represent an important advantage for cloud deployments as it can be easily transferred across the internet and potentially consumes less resources than an equivalent VM to host its code and data.</a:t>
            </a:r>
          </a:p>
          <a:p>
            <a:endParaRPr lang="en-US" baseline="0" dirty="0" smtClean="0"/>
          </a:p>
          <a:p>
            <a:r>
              <a:rPr lang="en-US" baseline="0" dirty="0" smtClean="0"/>
              <a:t>On the other hand, compared to the </a:t>
            </a:r>
            <a:r>
              <a:rPr lang="en-US" baseline="0" dirty="0" err="1" smtClean="0"/>
              <a:t>exokernel</a:t>
            </a:r>
            <a:r>
              <a:rPr lang="en-US" baseline="0" dirty="0" smtClean="0"/>
              <a:t>, it sacrifices </a:t>
            </a:r>
            <a:r>
              <a:rPr lang="en-US" baseline="0" dirty="0" err="1" smtClean="0"/>
              <a:t>flexiblity</a:t>
            </a:r>
            <a:r>
              <a:rPr lang="en-US" baseline="0" dirty="0" smtClean="0"/>
              <a:t> for portability.</a:t>
            </a:r>
          </a:p>
          <a:p>
            <a:r>
              <a:rPr lang="en-US" baseline="0" dirty="0" smtClean="0"/>
              <a:t>Relying on virtualization prevents it from performing the fine-grained management of physical resources described in the </a:t>
            </a:r>
            <a:r>
              <a:rPr lang="en-US" baseline="0" dirty="0" err="1" smtClean="0"/>
              <a:t>exokernel</a:t>
            </a:r>
            <a:r>
              <a:rPr lang="en-US" baseline="0" dirty="0" smtClean="0"/>
              <a:t>.</a:t>
            </a:r>
          </a:p>
          <a:p>
            <a:r>
              <a:rPr lang="en-US" baseline="0" dirty="0" smtClean="0"/>
              <a:t>However, it is actually hard to evaluate without further experiments how this loss of </a:t>
            </a:r>
            <a:r>
              <a:rPr lang="en-US" baseline="0" dirty="0" err="1" smtClean="0"/>
              <a:t>flexiblity</a:t>
            </a:r>
            <a:r>
              <a:rPr lang="en-US" baseline="0" dirty="0" smtClean="0"/>
              <a:t> actually translate into a potential loss of performance.</a:t>
            </a:r>
          </a:p>
          <a:p>
            <a:r>
              <a:rPr lang="en-US" baseline="0" dirty="0" smtClean="0"/>
              <a:t>Another important point is that the entire stack needs to be </a:t>
            </a:r>
            <a:r>
              <a:rPr lang="en-US" baseline="0" dirty="0" err="1" smtClean="0"/>
              <a:t>reimplemented</a:t>
            </a:r>
            <a:r>
              <a:rPr lang="en-US" baseline="0" dirty="0" smtClean="0"/>
              <a:t> in </a:t>
            </a:r>
            <a:r>
              <a:rPr lang="en-US" baseline="0" dirty="0" err="1" smtClean="0"/>
              <a:t>Ocaml</a:t>
            </a:r>
            <a:r>
              <a:rPr lang="en-US" baseline="0" dirty="0" smtClean="0"/>
              <a:t>, or whatever programming language is picked, which sounds like a huge engineering effort and precludes backward compatibility.</a:t>
            </a:r>
          </a:p>
          <a:p>
            <a:r>
              <a:rPr lang="en-US" baseline="0" dirty="0" smtClean="0"/>
              <a:t>At the same time, since cloud applications are so-specialized, and since most languages provide libraries with a lot of functionalities, I assume that it might be more feasible than it sounds.</a:t>
            </a:r>
          </a:p>
          <a:p>
            <a:endParaRPr lang="en-US" baseline="0" dirty="0" smtClean="0"/>
          </a:p>
          <a:p>
            <a:r>
              <a:rPr lang="en-US" baseline="0" dirty="0" smtClean="0"/>
              <a:t>Good, so now we have seen how to allow performance, and how to tweak the </a:t>
            </a:r>
            <a:r>
              <a:rPr lang="en-US" baseline="0" dirty="0" err="1" smtClean="0"/>
              <a:t>exokernel’s</a:t>
            </a:r>
            <a:r>
              <a:rPr lang="en-US" baseline="0" dirty="0" smtClean="0"/>
              <a:t> design to actually support deployments over the cloud and obtain some portability.</a:t>
            </a:r>
          </a:p>
          <a:p>
            <a:r>
              <a:rPr lang="en-US" baseline="0" dirty="0" smtClean="0"/>
              <a:t>All that is left is to study how to integrate bi-directional isolation in such a design.</a:t>
            </a:r>
          </a:p>
          <a:p>
            <a:r>
              <a:rPr lang="en-US" baseline="0" dirty="0" smtClean="0"/>
              <a:t>That’s what we’ll do with the next paper.</a:t>
            </a:r>
          </a:p>
        </p:txBody>
      </p:sp>
      <p:sp>
        <p:nvSpPr>
          <p:cNvPr id="4" name="Slide Number Placeholder 3"/>
          <p:cNvSpPr>
            <a:spLocks noGrp="1"/>
          </p:cNvSpPr>
          <p:nvPr>
            <p:ph type="sldNum" sz="quarter" idx="10"/>
          </p:nvPr>
        </p:nvSpPr>
        <p:spPr/>
        <p:txBody>
          <a:bodyPr/>
          <a:lstStyle/>
          <a:p>
            <a:fld id="{5818C058-0722-5846-9CCC-2E4F26A67B17}" type="slidenum">
              <a:rPr lang="en-US" smtClean="0"/>
              <a:t>17</a:t>
            </a:fld>
            <a:endParaRPr lang="en-US"/>
          </a:p>
        </p:txBody>
      </p:sp>
    </p:spTree>
    <p:extLst>
      <p:ext uri="{BB962C8B-B14F-4D97-AF65-F5344CB8AC3E}">
        <p14:creationId xmlns:p14="http://schemas.microsoft.com/office/powerpoint/2010/main" val="182990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talk about</a:t>
            </a:r>
            <a:r>
              <a:rPr lang="en-US" baseline="0" dirty="0" smtClean="0"/>
              <a:t> </a:t>
            </a:r>
            <a:r>
              <a:rPr lang="en-US" baseline="0" dirty="0" err="1" smtClean="0"/>
              <a:t>microsoft</a:t>
            </a:r>
            <a:r>
              <a:rPr lang="en-US" baseline="0" dirty="0" smtClean="0"/>
              <a:t> research project called Haven and see how to provide bi-directional isolation between a host and a guest.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18</a:t>
            </a:fld>
            <a:endParaRPr lang="en-US"/>
          </a:p>
        </p:txBody>
      </p:sp>
    </p:spTree>
    <p:extLst>
      <p:ext uri="{BB962C8B-B14F-4D97-AF65-F5344CB8AC3E}">
        <p14:creationId xmlns:p14="http://schemas.microsoft.com/office/powerpoint/2010/main" val="2057332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a</a:t>
            </a:r>
            <a:r>
              <a:rPr lang="en-US" baseline="0" dirty="0" smtClean="0"/>
              <a:t> small introduction.</a:t>
            </a:r>
          </a:p>
          <a:p>
            <a:r>
              <a:rPr lang="en-US" baseline="0" dirty="0" smtClean="0"/>
              <a:t>Cloud services are becoming very popular.</a:t>
            </a:r>
          </a:p>
          <a:p>
            <a:r>
              <a:rPr lang="en-US" baseline="0" dirty="0" smtClean="0"/>
              <a:t>They allow even small size organizations to quickly deploy their application at a low start up cost.</a:t>
            </a:r>
          </a:p>
          <a:p>
            <a:r>
              <a:rPr lang="en-US" baseline="0" dirty="0" smtClean="0"/>
              <a:t>You can also adapt the amount of resources rented according to your current load very easily.</a:t>
            </a:r>
          </a:p>
          <a:p>
            <a:r>
              <a:rPr lang="en-US" baseline="0" dirty="0" smtClean="0"/>
              <a:t>Finally, it sounds fancy, and is a popular term, just like machine learning &amp; big data, and everybody wants to get in on it.</a:t>
            </a:r>
          </a:p>
          <a:p>
            <a:endParaRPr lang="en-US" baseline="0" dirty="0" smtClean="0"/>
          </a:p>
          <a:p>
            <a:r>
              <a:rPr lang="en-US" dirty="0" smtClean="0"/>
              <a:t>So</a:t>
            </a:r>
            <a:r>
              <a:rPr lang="en-US" baseline="0" dirty="0" smtClean="0"/>
              <a:t> in practice (and at a high-level) how does it work?</a:t>
            </a:r>
          </a:p>
          <a:p>
            <a:r>
              <a:rPr lang="en-US" baseline="0" dirty="0" smtClean="0"/>
              <a:t>The Cloud Service Provider is responsible for running your application on a machine. In order to use resources efficiently, several apps, from different source, might run on the same physical machine.</a:t>
            </a:r>
          </a:p>
          <a:p>
            <a:r>
              <a:rPr lang="en-US" baseline="0" dirty="0" smtClean="0"/>
              <a:t>The CSP therefore needs to ensure that everything is secure.</a:t>
            </a:r>
          </a:p>
          <a:p>
            <a:r>
              <a:rPr lang="en-US" baseline="0" dirty="0" smtClean="0"/>
              <a:t>An application should not be able to impact another one that is collocated on the same machine.</a:t>
            </a:r>
          </a:p>
          <a:p>
            <a:r>
              <a:rPr lang="en-US" baseline="0" dirty="0" smtClean="0"/>
              <a:t>The CSP relies on various forms of sandboxing, like containers or VMs.</a:t>
            </a:r>
          </a:p>
          <a:p>
            <a:endParaRPr lang="en-US" baseline="0" dirty="0" smtClean="0"/>
          </a:p>
          <a:p>
            <a:r>
              <a:rPr lang="en-US" baseline="0" dirty="0" smtClean="0"/>
              <a:t>Since the CSP needs to manage all the apps, it retains control over the physical machines and runs a management software stack.</a:t>
            </a:r>
          </a:p>
          <a:p>
            <a:r>
              <a:rPr lang="en-US" baseline="0" dirty="0" smtClean="0"/>
              <a:t>Meaning that the CSP is actually privileged.</a:t>
            </a:r>
          </a:p>
          <a:p>
            <a:r>
              <a:rPr lang="en-US" baseline="0" dirty="0" smtClean="0"/>
              <a:t>That implies that a CSP has direct access to all data and code of the application.</a:t>
            </a:r>
          </a:p>
          <a:p>
            <a:r>
              <a:rPr lang="en-US" baseline="0" dirty="0" smtClean="0"/>
              <a:t>If we take a step back here, we see that the isolation model strives to protect the host from applications, the applications from each other, but does not restrict the host from accessing application's code and data.</a:t>
            </a:r>
          </a:p>
          <a:p>
            <a:r>
              <a:rPr lang="en-US" baseline="0" dirty="0" smtClean="0"/>
              <a:t>But that's fine right, the Cloud service provider is nice and can be trusted, what could go wrong?</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19</a:t>
            </a:fld>
            <a:endParaRPr lang="en-US"/>
          </a:p>
        </p:txBody>
      </p:sp>
    </p:spTree>
    <p:extLst>
      <p:ext uri="{BB962C8B-B14F-4D97-AF65-F5344CB8AC3E}">
        <p14:creationId xmlns:p14="http://schemas.microsoft.com/office/powerpoint/2010/main" val="80738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a:t>
            </a:fld>
            <a:endParaRPr lang="en-US"/>
          </a:p>
        </p:txBody>
      </p:sp>
    </p:spTree>
    <p:extLst>
      <p:ext uri="{BB962C8B-B14F-4D97-AF65-F5344CB8AC3E}">
        <p14:creationId xmlns:p14="http://schemas.microsoft.com/office/powerpoint/2010/main" val="470941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what if the CSP</a:t>
            </a:r>
            <a:r>
              <a:rPr lang="en-US" baseline="0" dirty="0" smtClean="0"/>
              <a:t> gets compromised?</a:t>
            </a:r>
          </a:p>
          <a:p>
            <a:r>
              <a:rPr lang="en-US" baseline="0" dirty="0" smtClean="0"/>
              <a:t>Cloud services are a perfect target for hackers.</a:t>
            </a:r>
          </a:p>
          <a:p>
            <a:r>
              <a:rPr lang="en-US" baseline="0" dirty="0" smtClean="0"/>
              <a:t>If you manage to corrupt the host, you'll get privileged access to every single application that runs on the machine.</a:t>
            </a:r>
          </a:p>
          <a:p>
            <a:endParaRPr lang="en-US" baseline="0" dirty="0" smtClean="0"/>
          </a:p>
          <a:p>
            <a:r>
              <a:rPr lang="en-US" baseline="0" dirty="0" smtClean="0"/>
              <a:t>But that's not all.</a:t>
            </a:r>
          </a:p>
          <a:p>
            <a:r>
              <a:rPr lang="en-US" baseline="0" dirty="0" smtClean="0"/>
              <a:t>Privacy and confidentiality are growing concerns. </a:t>
            </a:r>
          </a:p>
          <a:p>
            <a:r>
              <a:rPr lang="en-US" baseline="0" dirty="0" smtClean="0"/>
              <a:t>Allowing the CSP to aggregate data related to your users is something that you'd like to avoid.</a:t>
            </a:r>
          </a:p>
          <a:p>
            <a:r>
              <a:rPr lang="en-US" baseline="0" dirty="0" smtClean="0"/>
              <a:t>Finally, while hackers are a threat, we should not forget that some governments or agencies have a long history of trying to get their dirty hands on private user data.</a:t>
            </a:r>
          </a:p>
          <a:p>
            <a:endParaRPr lang="en-US" baseline="0" dirty="0" smtClean="0"/>
          </a:p>
          <a:p>
            <a:r>
              <a:rPr lang="en-US" baseline="0" dirty="0" smtClean="0"/>
              <a:t>(I won't name anyone but you can solve the riddle if you want).</a:t>
            </a:r>
          </a:p>
          <a:p>
            <a:endParaRPr lang="en-US" baseline="0" dirty="0" smtClean="0"/>
          </a:p>
          <a:p>
            <a:r>
              <a:rPr lang="en-US" baseline="0" dirty="0" smtClean="0"/>
              <a:t>So what can we do about it ?</a:t>
            </a:r>
            <a:endParaRPr lang="en-US" dirty="0" smtClean="0"/>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20</a:t>
            </a:fld>
            <a:endParaRPr lang="en-US"/>
          </a:p>
        </p:txBody>
      </p:sp>
    </p:spTree>
    <p:extLst>
      <p:ext uri="{BB962C8B-B14F-4D97-AF65-F5344CB8AC3E}">
        <p14:creationId xmlns:p14="http://schemas.microsoft.com/office/powerpoint/2010/main" val="158606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where Haven comes</a:t>
            </a:r>
            <a:r>
              <a:rPr lang="en-US" baseline="0" dirty="0" smtClean="0"/>
              <a:t> into play!</a:t>
            </a:r>
          </a:p>
          <a:p>
            <a:endParaRPr lang="en-US" baseline="0" dirty="0" smtClean="0"/>
          </a:p>
          <a:p>
            <a:r>
              <a:rPr lang="en-US" dirty="0" smtClean="0"/>
              <a:t>Haven</a:t>
            </a:r>
            <a:r>
              <a:rPr lang="en-US" baseline="0" dirty="0" smtClean="0"/>
              <a:t> allows shielded execution of unmodified applications.</a:t>
            </a:r>
          </a:p>
          <a:p>
            <a:r>
              <a:rPr lang="en-US" baseline="0" dirty="0" smtClean="0"/>
              <a:t>What does shielded execution means?</a:t>
            </a:r>
          </a:p>
          <a:p>
            <a:r>
              <a:rPr lang="en-US" baseline="0" dirty="0" smtClean="0"/>
              <a:t>It allows to protect confidentiality and integrity of the program's data, even from the privileged host.</a:t>
            </a:r>
          </a:p>
          <a:p>
            <a:r>
              <a:rPr lang="en-US" baseline="0" dirty="0" smtClean="0"/>
              <a:t>Confidentiality means that no </a:t>
            </a:r>
            <a:r>
              <a:rPr lang="en-US" baseline="0" dirty="0" err="1" smtClean="0"/>
              <a:t>intermidiate</a:t>
            </a:r>
            <a:r>
              <a:rPr lang="en-US" baseline="0" dirty="0" smtClean="0"/>
              <a:t> state can be observed by the rest of the system, while integrity guarantees that if the program terminates, the output is correct.</a:t>
            </a:r>
          </a:p>
          <a:p>
            <a:r>
              <a:rPr lang="en-US" baseline="0" dirty="0" smtClean="0"/>
              <a:t>Haven relies on Intel SGX, a new extension to the Intel processors that I'll present now.</a:t>
            </a:r>
          </a:p>
          <a:p>
            <a:r>
              <a:rPr lang="en-US" baseline="0" dirty="0" smtClean="0"/>
              <a:t>Worth noting, Microsoft research got the specs for SGX, tried to implement Haven, and provided feedback to intel regarding the desirable features that should be added to it.</a:t>
            </a:r>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21</a:t>
            </a:fld>
            <a:endParaRPr lang="en-US"/>
          </a:p>
        </p:txBody>
      </p:sp>
    </p:spTree>
    <p:extLst>
      <p:ext uri="{BB962C8B-B14F-4D97-AF65-F5344CB8AC3E}">
        <p14:creationId xmlns:p14="http://schemas.microsoft.com/office/powerpoint/2010/main" val="329861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a:t>
            </a:r>
            <a:r>
              <a:rPr lang="en-US" baseline="0" dirty="0" smtClean="0"/>
              <a:t> intel Software Guard Extension?</a:t>
            </a:r>
          </a:p>
          <a:p>
            <a:endParaRPr lang="en-US" baseline="0" dirty="0" smtClean="0"/>
          </a:p>
          <a:p>
            <a:r>
              <a:rPr lang="en-US" baseline="0" dirty="0" smtClean="0"/>
              <a:t>It allows to create enclave, a portion of the user space that is not modifiable, even by software running at a higher privileged level.</a:t>
            </a:r>
            <a:endParaRPr lang="en-US" dirty="0" smtClean="0"/>
          </a:p>
          <a:p>
            <a:endParaRPr lang="en-US" dirty="0" smtClean="0"/>
          </a:p>
          <a:p>
            <a:r>
              <a:rPr lang="en-US" dirty="0" smtClean="0"/>
              <a:t>To access and modify such memory regions, the CPU needs to be in enclave mode.</a:t>
            </a:r>
          </a:p>
          <a:p>
            <a:r>
              <a:rPr lang="en-US" dirty="0" smtClean="0"/>
              <a:t>It</a:t>
            </a:r>
            <a:r>
              <a:rPr lang="en-US" baseline="0" dirty="0" smtClean="0"/>
              <a:t> has private </a:t>
            </a:r>
            <a:r>
              <a:rPr lang="en-US" baseline="0" dirty="0" err="1" smtClean="0"/>
              <a:t>datastructures</a:t>
            </a:r>
            <a:r>
              <a:rPr lang="en-US" baseline="0" dirty="0" smtClean="0"/>
              <a:t> that allows it to keep track of pages that belong to the enclave</a:t>
            </a:r>
          </a:p>
          <a:p>
            <a:r>
              <a:rPr lang="en-US" baseline="0" dirty="0" smtClean="0"/>
              <a:t>Data that resides in the RAM is encrypted and integrity protected.</a:t>
            </a:r>
          </a:p>
          <a:p>
            <a:r>
              <a:rPr lang="en-US" baseline="0" dirty="0" smtClean="0"/>
              <a:t>Any attempt to modify it will trigger a fault.</a:t>
            </a:r>
          </a:p>
          <a:p>
            <a:endParaRPr lang="en-US" baseline="0" dirty="0" smtClean="0"/>
          </a:p>
          <a:p>
            <a:r>
              <a:rPr lang="en-US" baseline="0" dirty="0" smtClean="0"/>
              <a:t>SGX also provides an attestation mechanisms.</a:t>
            </a:r>
          </a:p>
          <a:p>
            <a:r>
              <a:rPr lang="en-US" baseline="0" dirty="0" smtClean="0"/>
              <a:t>You can see this a simple hash of the initial state of the enclave.</a:t>
            </a:r>
          </a:p>
          <a:p>
            <a:r>
              <a:rPr lang="en-US" baseline="0" dirty="0" smtClean="0"/>
              <a:t>The hash is signed by the processor. This allows to verify that some software was correctly loaded for example and that the enclave was properly initialized.</a:t>
            </a:r>
          </a:p>
          <a:p>
            <a:endParaRPr lang="en-US" dirty="0" smtClean="0"/>
          </a:p>
          <a:p>
            <a:r>
              <a:rPr lang="en-US" dirty="0" smtClean="0"/>
              <a:t>While</a:t>
            </a:r>
            <a:r>
              <a:rPr lang="en-US" baseline="0" dirty="0" smtClean="0"/>
              <a:t> SGX provides nice tools that would help protect an application from a corrupted host, it is still not enough.</a:t>
            </a:r>
          </a:p>
          <a:p>
            <a:r>
              <a:rPr lang="en-US" baseline="0" dirty="0" smtClean="0"/>
              <a:t>First, your application needs to be coded using the SGX API, meaning that you cannot run legacy applications, and you require developers to learn how to use this new feature.</a:t>
            </a:r>
          </a:p>
          <a:p>
            <a:endParaRPr lang="en-US" baseline="0" dirty="0" smtClean="0"/>
          </a:p>
          <a:p>
            <a:r>
              <a:rPr lang="en-US" baseline="0" dirty="0" smtClean="0"/>
              <a:t>Second, before loading, nothing is safe! </a:t>
            </a:r>
          </a:p>
          <a:p>
            <a:r>
              <a:rPr lang="en-US" baseline="0" dirty="0" smtClean="0"/>
              <a:t>It is up to you to actually find a secure protocol to load data within the enclave without leaking any information to the host!</a:t>
            </a:r>
          </a:p>
          <a:p>
            <a:endParaRPr lang="en-US" baseline="0" dirty="0" smtClean="0"/>
          </a:p>
          <a:p>
            <a:r>
              <a:rPr lang="en-US" baseline="0" dirty="0" smtClean="0"/>
              <a:t>Third, the application would still rely on the </a:t>
            </a:r>
            <a:r>
              <a:rPr lang="en-US" baseline="0" dirty="0" err="1" smtClean="0"/>
              <a:t>os</a:t>
            </a:r>
            <a:r>
              <a:rPr lang="en-US" baseline="0" dirty="0" smtClean="0"/>
              <a:t> services and would be amenable to Iago attacks (a host that tries to subvert an application by returning erroneous results to system calls).</a:t>
            </a:r>
          </a:p>
          <a:p>
            <a:r>
              <a:rPr lang="en-US" baseline="0" dirty="0" smtClean="0"/>
              <a:t>So one requirement is to limit the interactions between the host and the guest.</a:t>
            </a:r>
          </a:p>
          <a:p>
            <a:endParaRPr lang="en-US" baseline="0" dirty="0" smtClean="0"/>
          </a:p>
          <a:p>
            <a:r>
              <a:rPr lang="en-US" baseline="0" dirty="0" smtClean="0"/>
              <a:t>Finally, the host can perform denial of service attacks on the application.</a:t>
            </a:r>
          </a:p>
          <a:p>
            <a:r>
              <a:rPr lang="en-US" baseline="0" dirty="0" smtClean="0"/>
              <a:t>That part of the threat model and is not addressed, even by Haven.</a:t>
            </a:r>
            <a:endParaRPr lang="en-US" baseline="0" dirty="0" smtClean="0"/>
          </a:p>
        </p:txBody>
      </p:sp>
      <p:sp>
        <p:nvSpPr>
          <p:cNvPr id="4" name="Slide Number Placeholder 3"/>
          <p:cNvSpPr>
            <a:spLocks noGrp="1"/>
          </p:cNvSpPr>
          <p:nvPr>
            <p:ph type="sldNum" sz="quarter" idx="10"/>
          </p:nvPr>
        </p:nvSpPr>
        <p:spPr/>
        <p:txBody>
          <a:bodyPr/>
          <a:lstStyle/>
          <a:p>
            <a:fld id="{5818C058-0722-5846-9CCC-2E4F26A67B17}" type="slidenum">
              <a:rPr lang="en-US" smtClean="0"/>
              <a:t>22</a:t>
            </a:fld>
            <a:endParaRPr lang="en-US"/>
          </a:p>
        </p:txBody>
      </p:sp>
    </p:spTree>
    <p:extLst>
      <p:ext uri="{BB962C8B-B14F-4D97-AF65-F5344CB8AC3E}">
        <p14:creationId xmlns:p14="http://schemas.microsoft.com/office/powerpoint/2010/main" val="825573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Haven tries to address these limitations.</a:t>
            </a:r>
          </a:p>
          <a:p>
            <a:endParaRPr lang="en-US" baseline="0" dirty="0" smtClean="0"/>
          </a:p>
          <a:p>
            <a:r>
              <a:rPr lang="en-US" baseline="0" dirty="0" smtClean="0"/>
              <a:t>First, they separate policies &amp; mechanisms by leaving the host in charge of physical resources while the guest handles all the virtualized ones.</a:t>
            </a:r>
          </a:p>
          <a:p>
            <a:r>
              <a:rPr lang="en-US" baseline="0" dirty="0" smtClean="0"/>
              <a:t>This enables efficient verification and limits the scope of attacks that the host can perform.</a:t>
            </a:r>
          </a:p>
          <a:p>
            <a:r>
              <a:rPr lang="en-US" baseline="0" dirty="0" smtClean="0"/>
              <a:t>They also restrict the interaction between host and guest such that these can be monitored and verified easily.</a:t>
            </a:r>
          </a:p>
          <a:p>
            <a:r>
              <a:rPr lang="en-US" baseline="0" dirty="0" smtClean="0"/>
              <a:t>More generally, Haven assumes that the host is malicious and therefore strives to protect itself by adopting a defensive programming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23</a:t>
            </a:fld>
            <a:endParaRPr lang="en-US"/>
          </a:p>
        </p:txBody>
      </p:sp>
    </p:spTree>
    <p:extLst>
      <p:ext uri="{BB962C8B-B14F-4D97-AF65-F5344CB8AC3E}">
        <p14:creationId xmlns:p14="http://schemas.microsoft.com/office/powerpoint/2010/main" val="805290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they do that?</a:t>
            </a:r>
          </a:p>
          <a:p>
            <a:r>
              <a:rPr lang="en-US" baseline="0" dirty="0" smtClean="0"/>
              <a:t>The figure on the right presents the overall design of Haven.</a:t>
            </a:r>
          </a:p>
          <a:p>
            <a:r>
              <a:rPr lang="en-US" baseline="0" dirty="0" smtClean="0"/>
              <a:t>The application runs within a sandbox provided by drawbridge called "</a:t>
            </a:r>
            <a:r>
              <a:rPr lang="en-US" baseline="0" dirty="0" err="1" smtClean="0"/>
              <a:t>picoprocess</a:t>
            </a:r>
            <a:r>
              <a:rPr lang="en-US" baseline="0" dirty="0" smtClean="0"/>
              <a:t>".</a:t>
            </a:r>
          </a:p>
          <a:p>
            <a:r>
              <a:rPr lang="en-US" baseline="0" dirty="0" smtClean="0"/>
              <a:t>A modified version of Windows 8 was </a:t>
            </a:r>
            <a:r>
              <a:rPr lang="en-US" baseline="0" dirty="0" err="1" smtClean="0"/>
              <a:t>retroffited</a:t>
            </a:r>
            <a:r>
              <a:rPr lang="en-US" baseline="0" dirty="0" smtClean="0"/>
              <a:t> into a Library operating system and provides all the </a:t>
            </a:r>
            <a:r>
              <a:rPr lang="en-US" baseline="0" dirty="0" err="1" smtClean="0"/>
              <a:t>os</a:t>
            </a:r>
            <a:r>
              <a:rPr lang="en-US" baseline="0" dirty="0" smtClean="0"/>
              <a:t> services required by the application.</a:t>
            </a:r>
          </a:p>
          <a:p>
            <a:r>
              <a:rPr lang="en-US" baseline="0" dirty="0" smtClean="0"/>
              <a:t>This </a:t>
            </a:r>
            <a:r>
              <a:rPr lang="en-US" baseline="0" dirty="0" err="1" smtClean="0"/>
              <a:t>LibOS</a:t>
            </a:r>
            <a:r>
              <a:rPr lang="en-US" baseline="0" dirty="0" smtClean="0"/>
              <a:t> is fully verifiable by the application! </a:t>
            </a:r>
          </a:p>
          <a:p>
            <a:r>
              <a:rPr lang="en-US" baseline="0" dirty="0" smtClean="0"/>
              <a:t>It interacts with the shield module, the part that is responsible for providing kernel primitives and abstractions such as threads, virtual memory, scheduling etc.</a:t>
            </a:r>
          </a:p>
          <a:p>
            <a:r>
              <a:rPr lang="en-US" baseline="0" dirty="0" smtClean="0"/>
              <a:t>The shield module is responsible for validating every interaction with the host </a:t>
            </a:r>
            <a:r>
              <a:rPr lang="en-US" baseline="0" dirty="0" err="1" smtClean="0"/>
              <a:t>os</a:t>
            </a:r>
            <a:r>
              <a:rPr lang="en-US" baseline="0" dirty="0" smtClean="0"/>
              <a:t>. Basically what it means is that it is going to check that any request to the host returns a reasonable result.</a:t>
            </a:r>
          </a:p>
          <a:p>
            <a:r>
              <a:rPr lang="en-US" baseline="0" dirty="0" smtClean="0"/>
              <a:t>All of this is wrapped within the enclave.</a:t>
            </a:r>
          </a:p>
          <a:p>
            <a:endParaRPr lang="en-US" baseline="0" dirty="0" smtClean="0"/>
          </a:p>
          <a:p>
            <a:r>
              <a:rPr lang="en-US" baseline="0" dirty="0" smtClean="0"/>
              <a:t>You then have the untrusted runtime, responsible for forwarding calls.</a:t>
            </a:r>
          </a:p>
          <a:p>
            <a:r>
              <a:rPr lang="en-US" baseline="0" dirty="0" smtClean="0"/>
              <a:t>It also acts as glue code and bootstrap module.</a:t>
            </a:r>
          </a:p>
          <a:p>
            <a:endParaRPr lang="en-US" dirty="0" smtClean="0"/>
          </a:p>
          <a:p>
            <a:r>
              <a:rPr lang="en-US" dirty="0" smtClean="0"/>
              <a:t>Deployment.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24</a:t>
            </a:fld>
            <a:endParaRPr lang="en-US"/>
          </a:p>
        </p:txBody>
      </p:sp>
    </p:spTree>
    <p:extLst>
      <p:ext uri="{BB962C8B-B14F-4D97-AF65-F5344CB8AC3E}">
        <p14:creationId xmlns:p14="http://schemas.microsoft.com/office/powerpoint/2010/main" val="1081943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the take </a:t>
            </a:r>
            <a:r>
              <a:rPr lang="en-US" dirty="0" err="1" smtClean="0"/>
              <a:t>aways</a:t>
            </a:r>
            <a:r>
              <a:rPr lang="en-US" dirty="0" smtClean="0"/>
              <a:t>.</a:t>
            </a:r>
          </a:p>
          <a:p>
            <a:endParaRPr lang="en-US" dirty="0" smtClean="0"/>
          </a:p>
          <a:p>
            <a:r>
              <a:rPr lang="en-US" dirty="0" smtClean="0"/>
              <a:t>Haven enforces a</a:t>
            </a:r>
            <a:r>
              <a:rPr lang="en-US" baseline="0" dirty="0" smtClean="0"/>
              <a:t> separation between the Host &amp; the guest that allows to leverage the Intel SGX feature to provide bi-directional isolation.</a:t>
            </a:r>
          </a:p>
          <a:p>
            <a:r>
              <a:rPr lang="en-US" baseline="0" dirty="0" smtClean="0"/>
              <a:t>It is really important to separate these two entities as much as possible to efficiently allow mutual distrust.</a:t>
            </a:r>
          </a:p>
          <a:p>
            <a:endParaRPr lang="en-US" baseline="0" dirty="0" smtClean="0"/>
          </a:p>
          <a:p>
            <a:r>
              <a:rPr lang="en-US" baseline="0" dirty="0" smtClean="0"/>
              <a:t>Then it supports legacy applications, which means that this increased confidentiality comes transparently.</a:t>
            </a:r>
          </a:p>
          <a:p>
            <a:r>
              <a:rPr lang="en-US" baseline="0" dirty="0" smtClean="0"/>
              <a:t>Finally, the attestation mechanisms allows to verify </a:t>
            </a:r>
            <a:r>
              <a:rPr lang="en-US" baseline="0" dirty="0" err="1" smtClean="0"/>
              <a:t>remotley</a:t>
            </a:r>
            <a:r>
              <a:rPr lang="en-US" baseline="0" dirty="0" smtClean="0"/>
              <a:t> the integrity of the system.</a:t>
            </a:r>
          </a:p>
          <a:p>
            <a:endParaRPr lang="en-US" baseline="0" dirty="0" smtClean="0"/>
          </a:p>
          <a:p>
            <a:r>
              <a:rPr lang="en-US" baseline="0" dirty="0" smtClean="0"/>
              <a:t>However, this does not come for free-</a:t>
            </a:r>
          </a:p>
          <a:p>
            <a:r>
              <a:rPr lang="en-US" baseline="0" dirty="0" smtClean="0"/>
              <a:t>Haven incurs a performance slowdown of approximately 2X, due to a combination of enclave crossings, dynamic memory allocation, and access to the EPC.</a:t>
            </a:r>
          </a:p>
          <a:p>
            <a:r>
              <a:rPr lang="en-US" baseline="0" dirty="0" smtClean="0"/>
              <a:t>While some of the overheads are directly imputable to the hardware, Haven’s design also introduces non-negligible slowdowns.</a:t>
            </a:r>
          </a:p>
          <a:p>
            <a:r>
              <a:rPr lang="en-US" baseline="0" dirty="0" smtClean="0"/>
              <a:t>It packs an entire OS within the enclave, has multiple layers that each interact in complex ways.</a:t>
            </a:r>
          </a:p>
          <a:p>
            <a:r>
              <a:rPr lang="en-US" baseline="0" dirty="0" smtClean="0"/>
              <a:t>At the same time, Haven relies on the host for certain services, such as access to external devices or to the </a:t>
            </a:r>
            <a:r>
              <a:rPr lang="en-US" baseline="0" dirty="0" err="1" smtClean="0"/>
              <a:t>tiem</a:t>
            </a:r>
            <a:r>
              <a:rPr lang="en-US" baseline="0" dirty="0" smtClean="0"/>
              <a:t>, which impact both performance and flexibility.</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25</a:t>
            </a:fld>
            <a:endParaRPr lang="en-US"/>
          </a:p>
        </p:txBody>
      </p:sp>
    </p:spTree>
    <p:extLst>
      <p:ext uri="{BB962C8B-B14F-4D97-AF65-F5344CB8AC3E}">
        <p14:creationId xmlns:p14="http://schemas.microsoft.com/office/powerpoint/2010/main" val="1401838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if we compare it with the previous papers, we discover similarities in terms of high level design.</a:t>
            </a:r>
          </a:p>
          <a:p>
            <a:r>
              <a:rPr lang="en-US" baseline="0" dirty="0" smtClean="0"/>
              <a:t>First, it shares common design principles with the </a:t>
            </a:r>
            <a:r>
              <a:rPr lang="en-US" baseline="0" dirty="0" err="1" smtClean="0"/>
              <a:t>exokernel</a:t>
            </a:r>
            <a:r>
              <a:rPr lang="en-US" baseline="0" dirty="0" smtClean="0"/>
              <a:t>, that is, separating policies &amp; mechanisms and protection from management.</a:t>
            </a:r>
          </a:p>
          <a:p>
            <a:r>
              <a:rPr lang="en-US" baseline="0" dirty="0" smtClean="0"/>
              <a:t>The </a:t>
            </a:r>
            <a:r>
              <a:rPr lang="en-US" baseline="0" dirty="0" err="1" smtClean="0"/>
              <a:t>exokernel</a:t>
            </a:r>
            <a:r>
              <a:rPr lang="en-US" baseline="0" dirty="0" smtClean="0"/>
              <a:t>, however, presents a cleaner separation between the host &amp; guest, which makes it an interesting environment to try and implement bi-directional mistrust.</a:t>
            </a:r>
          </a:p>
          <a:p>
            <a:r>
              <a:rPr lang="en-US" baseline="0" dirty="0" smtClean="0"/>
              <a:t>In fact, the interactions between the host and guest are supposed to be limited to the binding of resources, hence making it easier to draw the line between the two mutually distrustful entities and monitor their interactions.</a:t>
            </a:r>
          </a:p>
          <a:p>
            <a:r>
              <a:rPr lang="en-US" baseline="0" dirty="0" smtClean="0"/>
              <a:t>Another interesting point is that the </a:t>
            </a:r>
            <a:r>
              <a:rPr lang="en-US" baseline="0" dirty="0" err="1" smtClean="0"/>
              <a:t>exokernel</a:t>
            </a:r>
            <a:r>
              <a:rPr lang="en-US" baseline="0" dirty="0" smtClean="0"/>
              <a:t> already provides mechanisms for scarce resources.</a:t>
            </a:r>
          </a:p>
          <a:p>
            <a:r>
              <a:rPr lang="en-US" baseline="0" dirty="0" smtClean="0"/>
              <a:t>Haven doesn’t not implement preemption on enclave pages and is therefore limited by the initial size of the EPC.</a:t>
            </a:r>
          </a:p>
          <a:p>
            <a:r>
              <a:rPr lang="en-US" baseline="0" dirty="0" smtClean="0"/>
              <a:t>The </a:t>
            </a:r>
            <a:r>
              <a:rPr lang="en-US" baseline="0" dirty="0" err="1" smtClean="0"/>
              <a:t>exokernel</a:t>
            </a:r>
            <a:r>
              <a:rPr lang="en-US" baseline="0" dirty="0" smtClean="0"/>
              <a:t> revocation protocol could be leverage alleviate this limitation.</a:t>
            </a:r>
          </a:p>
          <a:p>
            <a:endParaRPr lang="en-US" baseline="0" dirty="0" smtClean="0"/>
          </a:p>
          <a:p>
            <a:r>
              <a:rPr lang="en-US" baseline="0" dirty="0" smtClean="0"/>
              <a:t>We also see that </a:t>
            </a:r>
            <a:r>
              <a:rPr lang="en-US" baseline="0" dirty="0" err="1" smtClean="0"/>
              <a:t>unikernels</a:t>
            </a:r>
            <a:r>
              <a:rPr lang="en-US" baseline="0" dirty="0" smtClean="0"/>
              <a:t> enable to remove some of Haven’s limitations.</a:t>
            </a:r>
          </a:p>
          <a:p>
            <a:r>
              <a:rPr lang="en-US" baseline="0" dirty="0" smtClean="0"/>
              <a:t>First, they already provide </a:t>
            </a:r>
            <a:r>
              <a:rPr lang="en-US" baseline="0" dirty="0" err="1" smtClean="0"/>
              <a:t>mechansims</a:t>
            </a:r>
            <a:r>
              <a:rPr lang="en-US" baseline="0" dirty="0" smtClean="0"/>
              <a:t> to seal the memory mappings and avoid dynamically allocating memory, or changing mappings (which both require the host’s intervention in Haven and hence produce overheads).</a:t>
            </a:r>
          </a:p>
          <a:p>
            <a:r>
              <a:rPr lang="en-US" baseline="0" dirty="0" smtClean="0"/>
              <a:t>Second, </a:t>
            </a:r>
            <a:r>
              <a:rPr lang="en-US" baseline="0" dirty="0" err="1" smtClean="0"/>
              <a:t>unikernels</a:t>
            </a:r>
            <a:r>
              <a:rPr lang="en-US" baseline="0" dirty="0" smtClean="0"/>
              <a:t> are small size appliances, they therefore require less enclave pages to host the code and data than Haven, which packs the entire Windows 8 operating system.</a:t>
            </a:r>
          </a:p>
          <a:p>
            <a:endParaRPr lang="en-US" baseline="0" dirty="0" smtClean="0"/>
          </a:p>
          <a:p>
            <a:r>
              <a:rPr lang="en-US" baseline="0" dirty="0" smtClean="0"/>
              <a:t>We also note that, contrary to Haven, both the </a:t>
            </a:r>
            <a:r>
              <a:rPr lang="en-US" baseline="0" dirty="0" err="1" smtClean="0"/>
              <a:t>exokernel</a:t>
            </a:r>
            <a:r>
              <a:rPr lang="en-US" baseline="0" dirty="0" smtClean="0"/>
              <a:t> and the </a:t>
            </a:r>
            <a:r>
              <a:rPr lang="en-US" baseline="0" dirty="0" err="1" smtClean="0"/>
              <a:t>unikernel</a:t>
            </a:r>
            <a:r>
              <a:rPr lang="en-US" baseline="0" dirty="0" smtClean="0"/>
              <a:t> allow application-specific implementations of system abstractions, which is our fundamental requirement for performance.</a:t>
            </a:r>
          </a:p>
        </p:txBody>
      </p:sp>
      <p:sp>
        <p:nvSpPr>
          <p:cNvPr id="4" name="Slide Number Placeholder 3"/>
          <p:cNvSpPr>
            <a:spLocks noGrp="1"/>
          </p:cNvSpPr>
          <p:nvPr>
            <p:ph type="sldNum" sz="quarter" idx="10"/>
          </p:nvPr>
        </p:nvSpPr>
        <p:spPr/>
        <p:txBody>
          <a:bodyPr/>
          <a:lstStyle/>
          <a:p>
            <a:fld id="{5818C058-0722-5846-9CCC-2E4F26A67B17}" type="slidenum">
              <a:rPr lang="en-US" smtClean="0"/>
              <a:t>26</a:t>
            </a:fld>
            <a:endParaRPr lang="en-US"/>
          </a:p>
        </p:txBody>
      </p:sp>
    </p:spTree>
    <p:extLst>
      <p:ext uri="{BB962C8B-B14F-4D97-AF65-F5344CB8AC3E}">
        <p14:creationId xmlns:p14="http://schemas.microsoft.com/office/powerpoint/2010/main" val="1402177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if we summarize, from the </a:t>
            </a:r>
            <a:r>
              <a:rPr lang="en-US" baseline="0" dirty="0" err="1" smtClean="0"/>
              <a:t>exokernel</a:t>
            </a:r>
            <a:r>
              <a:rPr lang="en-US" baseline="0" dirty="0" smtClean="0"/>
              <a:t> we learned that</a:t>
            </a:r>
          </a:p>
          <a:p>
            <a:r>
              <a:rPr lang="en-US" baseline="0" dirty="0" smtClean="0"/>
              <a:t>we must allow applications to manage their resource and avoid fixing high-level abstractions.</a:t>
            </a:r>
          </a:p>
          <a:p>
            <a:r>
              <a:rPr lang="en-US" baseline="0" dirty="0" smtClean="0"/>
              <a:t>This is achieved by separating the host from the guest, protection from management, and policies from mechanisms to preserve flexibility.</a:t>
            </a:r>
          </a:p>
          <a:p>
            <a:endParaRPr lang="en-US" baseline="0" dirty="0" smtClean="0"/>
          </a:p>
          <a:p>
            <a:r>
              <a:rPr lang="en-US" baseline="0" dirty="0" smtClean="0"/>
              <a:t>Then, we’ve seen that virtualization can help cope with the heterogeneity of modern hardware setups and deployment paradigms (like the cloud).</a:t>
            </a:r>
          </a:p>
          <a:p>
            <a:r>
              <a:rPr lang="en-US" baseline="0" dirty="0" smtClean="0"/>
              <a:t>Finally, with Haven, we have seen that in order to provide bi-directional isolation, we must provide a clean separation between the host &amp; the guest, limit their interactions, and rely on hardware features such as Intel SGX.</a:t>
            </a:r>
          </a:p>
          <a:p>
            <a:endParaRPr lang="en-US" baseline="0" dirty="0" smtClean="0"/>
          </a:p>
          <a:p>
            <a:r>
              <a:rPr lang="en-US" baseline="0" dirty="0" smtClean="0"/>
              <a:t>This gives us the requirements &amp; design principles for our modern system.</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27</a:t>
            </a:fld>
            <a:endParaRPr lang="en-US"/>
          </a:p>
        </p:txBody>
      </p:sp>
    </p:spTree>
    <p:extLst>
      <p:ext uri="{BB962C8B-B14F-4D97-AF65-F5344CB8AC3E}">
        <p14:creationId xmlns:p14="http://schemas.microsoft.com/office/powerpoint/2010/main" val="193717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proposal is to</a:t>
            </a:r>
            <a:r>
              <a:rPr lang="en-US" baseline="0" dirty="0" smtClean="0"/>
              <a:t> try to provide such a system by leveraging the recent hardware features that appeared.</a:t>
            </a:r>
          </a:p>
          <a:p>
            <a:r>
              <a:rPr lang="en-US" baseline="0" dirty="0" smtClean="0"/>
              <a:t>To find the sweet spot that allows application-level management of resources and a great design flexibility, I propose to explore solutions based on hardware support for virtualization (such as Intel VT).</a:t>
            </a:r>
          </a:p>
          <a:p>
            <a:r>
              <a:rPr lang="en-US" baseline="0" dirty="0" smtClean="0"/>
              <a:t>Relying on virtualization further helps with portability over diverse platforms and cloud services.</a:t>
            </a:r>
          </a:p>
          <a:p>
            <a:r>
              <a:rPr lang="en-US" baseline="0" dirty="0" smtClean="0"/>
              <a:t>It also provides isolation guarantees that will help in providing bi-directional isolation.</a:t>
            </a:r>
          </a:p>
          <a:p>
            <a:r>
              <a:rPr lang="en-US" baseline="0" dirty="0" smtClean="0"/>
              <a:t>For security, I propose to </a:t>
            </a:r>
            <a:r>
              <a:rPr lang="en-US" baseline="0" dirty="0" err="1" smtClean="0"/>
              <a:t>transparetly</a:t>
            </a:r>
            <a:r>
              <a:rPr lang="en-US" baseline="0" dirty="0" smtClean="0"/>
              <a:t> integrate SGX or a similar feature, that would leverage the enforces separation between the host &amp; guest to answer modern security concerns.</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28</a:t>
            </a:fld>
            <a:endParaRPr lang="en-US"/>
          </a:p>
        </p:txBody>
      </p:sp>
    </p:spTree>
    <p:extLst>
      <p:ext uri="{BB962C8B-B14F-4D97-AF65-F5344CB8AC3E}">
        <p14:creationId xmlns:p14="http://schemas.microsoft.com/office/powerpoint/2010/main" val="750455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all</a:t>
            </a:r>
            <a:r>
              <a:rPr lang="en-US" smtClean="0"/>
              <a:t>. Thanks</a:t>
            </a:r>
            <a:endParaRPr lang="en-US"/>
          </a:p>
        </p:txBody>
      </p:sp>
      <p:sp>
        <p:nvSpPr>
          <p:cNvPr id="4" name="Slide Number Placeholder 3"/>
          <p:cNvSpPr>
            <a:spLocks noGrp="1"/>
          </p:cNvSpPr>
          <p:nvPr>
            <p:ph type="sldNum" sz="quarter" idx="10"/>
          </p:nvPr>
        </p:nvSpPr>
        <p:spPr/>
        <p:txBody>
          <a:bodyPr/>
          <a:lstStyle/>
          <a:p>
            <a:fld id="{5818C058-0722-5846-9CCC-2E4F26A67B17}" type="slidenum">
              <a:rPr lang="en-US" smtClean="0"/>
              <a:t>29</a:t>
            </a:fld>
            <a:endParaRPr lang="en-US"/>
          </a:p>
        </p:txBody>
      </p:sp>
    </p:spTree>
    <p:extLst>
      <p:ext uri="{BB962C8B-B14F-4D97-AF65-F5344CB8AC3E}">
        <p14:creationId xmlns:p14="http://schemas.microsoft.com/office/powerpoint/2010/main" val="32030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baseline="0" dirty="0" smtClean="0">
                <a:solidFill>
                  <a:schemeClr val="tx1"/>
                </a:solidFill>
                <a:effectLst/>
                <a:latin typeface="+mn-lt"/>
                <a:ea typeface="+mn-ea"/>
                <a:cs typeface="+mn-cs"/>
              </a:rPr>
              <a:t> To introduce the thematic, I decided to rely on a biased Timeline holding some of the important events of the past 50 years in the Computer world.</a:t>
            </a:r>
          </a:p>
          <a:p>
            <a:pPr marL="0" indent="0">
              <a:buNone/>
            </a:pPr>
            <a:r>
              <a:rPr lang="en-US" sz="1200" b="0" i="0" kern="1200" baseline="0" dirty="0" smtClean="0">
                <a:solidFill>
                  <a:schemeClr val="tx1"/>
                </a:solidFill>
                <a:effectLst/>
                <a:latin typeface="+mn-lt"/>
                <a:ea typeface="+mn-ea"/>
                <a:cs typeface="+mn-cs"/>
              </a:rPr>
              <a:t>At the end of the 60s, we have the Arpanet, in 70 the Unix architecture appears.</a:t>
            </a:r>
          </a:p>
          <a:p>
            <a:pPr marL="0" indent="0">
              <a:buNone/>
            </a:pPr>
            <a:r>
              <a:rPr lang="en-US" sz="1200" b="0" i="0" kern="1200" baseline="0" dirty="0" smtClean="0">
                <a:solidFill>
                  <a:schemeClr val="tx1"/>
                </a:solidFill>
                <a:effectLst/>
                <a:latin typeface="+mn-lt"/>
                <a:ea typeface="+mn-ea"/>
                <a:cs typeface="+mn-cs"/>
              </a:rPr>
              <a:t>I pick 77 for the Lisa 2 computer that, apparently, started the personal computer trend.</a:t>
            </a:r>
          </a:p>
          <a:p>
            <a:pPr marL="0" indent="0">
              <a:buNone/>
            </a:pPr>
            <a:r>
              <a:rPr lang="en-US" sz="1200" b="0" i="0" kern="1200" baseline="0" dirty="0" smtClean="0">
                <a:solidFill>
                  <a:schemeClr val="tx1"/>
                </a:solidFill>
                <a:effectLst/>
                <a:latin typeface="+mn-lt"/>
                <a:ea typeface="+mn-ea"/>
                <a:cs typeface="+mn-cs"/>
              </a:rPr>
              <a:t>Then you have MSDOS, and a few years later Windows 1.</a:t>
            </a:r>
          </a:p>
          <a:p>
            <a:pPr marL="0" indent="0">
              <a:buNone/>
            </a:pPr>
            <a:r>
              <a:rPr lang="en-US" sz="1200" b="0" i="0" kern="1200" baseline="0" dirty="0" smtClean="0">
                <a:solidFill>
                  <a:schemeClr val="tx1"/>
                </a:solidFill>
                <a:effectLst/>
                <a:latin typeface="+mn-lt"/>
                <a:ea typeface="+mn-ea"/>
                <a:cs typeface="+mn-cs"/>
              </a:rPr>
              <a:t>After that POSIX; the set of standards for portable operating system interfaces </a:t>
            </a:r>
            <a:r>
              <a:rPr lang="en-US" sz="1200" b="0" i="0" kern="1200" baseline="0" dirty="0" err="1" smtClean="0">
                <a:solidFill>
                  <a:schemeClr val="tx1"/>
                </a:solidFill>
                <a:effectLst/>
                <a:latin typeface="+mn-lt"/>
                <a:ea typeface="+mn-ea"/>
                <a:cs typeface="+mn-cs"/>
              </a:rPr>
              <a:t>uni</a:t>
            </a:r>
            <a:r>
              <a:rPr lang="en-US" sz="1200" b="0" i="0" kern="1200" baseline="0" dirty="0" smtClean="0">
                <a:solidFill>
                  <a:schemeClr val="tx1"/>
                </a:solidFill>
                <a:effectLst/>
                <a:latin typeface="+mn-lt"/>
                <a:ea typeface="+mn-ea"/>
                <a:cs typeface="+mn-cs"/>
              </a:rPr>
              <a:t>-X</a:t>
            </a:r>
          </a:p>
          <a:p>
            <a:pPr marL="0" indent="0">
              <a:buNone/>
            </a:pPr>
            <a:r>
              <a:rPr lang="en-US" sz="1200" b="0" i="0" kern="1200" baseline="0" dirty="0" smtClean="0">
                <a:solidFill>
                  <a:schemeClr val="tx1"/>
                </a:solidFill>
                <a:effectLst/>
                <a:latin typeface="+mn-lt"/>
                <a:ea typeface="+mn-ea"/>
                <a:cs typeface="+mn-cs"/>
              </a:rPr>
              <a:t>Small leap, in the 90s you have Linux &amp; the World wide web.</a:t>
            </a:r>
          </a:p>
          <a:p>
            <a:pPr marL="0" indent="0">
              <a:buNone/>
            </a:pPr>
            <a:r>
              <a:rPr lang="en-US" sz="1200" b="0" i="0" kern="1200" baseline="0" dirty="0" smtClean="0">
                <a:solidFill>
                  <a:schemeClr val="tx1"/>
                </a:solidFill>
                <a:effectLst/>
                <a:latin typeface="+mn-lt"/>
                <a:ea typeface="+mn-ea"/>
                <a:cs typeface="+mn-cs"/>
              </a:rPr>
              <a:t>And then, suddenly, boom.</a:t>
            </a:r>
          </a:p>
          <a:p>
            <a:pPr marL="0" indent="0">
              <a:buNone/>
            </a:pPr>
            <a:r>
              <a:rPr lang="en-US" sz="1200" b="0" i="0" kern="1200" baseline="0" dirty="0" smtClean="0">
                <a:solidFill>
                  <a:schemeClr val="tx1"/>
                </a:solidFill>
                <a:effectLst/>
                <a:latin typeface="+mn-lt"/>
                <a:ea typeface="+mn-ea"/>
                <a:cs typeface="+mn-cs"/>
              </a:rPr>
              <a:t>A formidable explosion in terms of numbers and diversity of applications, devices, hardware setups.</a:t>
            </a:r>
          </a:p>
          <a:p>
            <a:pPr marL="0" indent="0">
              <a:buNone/>
            </a:pPr>
            <a:r>
              <a:rPr lang="en-US" sz="1200" b="0" i="0" kern="1200" baseline="0" dirty="0" smtClean="0">
                <a:solidFill>
                  <a:schemeClr val="tx1"/>
                </a:solidFill>
                <a:effectLst/>
                <a:latin typeface="+mn-lt"/>
                <a:ea typeface="+mn-ea"/>
                <a:cs typeface="+mn-cs"/>
              </a:rPr>
              <a:t>You have cloud smartphones, tablets, cloud services, many applications servicing millions of users, web dev frameworks.</a:t>
            </a:r>
          </a:p>
          <a:p>
            <a:pPr marL="0" indent="0">
              <a:buNone/>
            </a:pPr>
            <a:r>
              <a:rPr lang="en-US" sz="1200" b="0" i="0" kern="1200" baseline="0" dirty="0" smtClean="0">
                <a:solidFill>
                  <a:schemeClr val="tx1"/>
                </a:solidFill>
                <a:effectLst/>
                <a:latin typeface="+mn-lt"/>
                <a:ea typeface="+mn-ea"/>
                <a:cs typeface="+mn-cs"/>
              </a:rPr>
              <a:t>All of that leading to an heterogeneous environment.</a:t>
            </a:r>
          </a:p>
          <a:p>
            <a:pPr marL="0" indent="0">
              <a:buNone/>
            </a:pPr>
            <a:r>
              <a:rPr lang="en-US" sz="1200" b="0" i="0" kern="1200" baseline="0" dirty="0" smtClean="0">
                <a:solidFill>
                  <a:schemeClr val="tx1"/>
                </a:solidFill>
                <a:effectLst/>
                <a:latin typeface="+mn-lt"/>
                <a:ea typeface="+mn-ea"/>
                <a:cs typeface="+mn-cs"/>
              </a:rPr>
              <a:t>Meanwhile, popular operating systems did not evolve. They still expose the same rigid high-level abstractions.</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3</a:t>
            </a:fld>
            <a:endParaRPr lang="en-US"/>
          </a:p>
        </p:txBody>
      </p:sp>
    </p:spTree>
    <p:extLst>
      <p:ext uri="{BB962C8B-B14F-4D97-AF65-F5344CB8AC3E}">
        <p14:creationId xmlns:p14="http://schemas.microsoft.com/office/powerpoint/2010/main" val="17191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leads to important issues.</a:t>
            </a:r>
          </a:p>
          <a:p>
            <a:r>
              <a:rPr lang="en-US" dirty="0" smtClean="0"/>
              <a:t>First, it limits the application’s flexibility. To implement new abstractions, app</a:t>
            </a:r>
            <a:r>
              <a:rPr lang="en-US" baseline="0" dirty="0" smtClean="0"/>
              <a:t> developers have to emulate them on top of existing ones, sometimes </a:t>
            </a:r>
            <a:r>
              <a:rPr lang="en-US" baseline="0" dirty="0" err="1" smtClean="0"/>
              <a:t>inneficiently</a:t>
            </a:r>
            <a:r>
              <a:rPr lang="en-US" baseline="0" dirty="0" smtClean="0"/>
              <a:t>.</a:t>
            </a:r>
          </a:p>
          <a:p>
            <a:r>
              <a:rPr lang="en-US" baseline="0" dirty="0" smtClean="0"/>
              <a:t>To improve their performance, they have to rely on kernel bypasses and </a:t>
            </a:r>
            <a:r>
              <a:rPr lang="en-US" baseline="0" dirty="0" err="1" smtClean="0"/>
              <a:t>reimplement</a:t>
            </a:r>
            <a:r>
              <a:rPr lang="en-US" baseline="0" dirty="0" smtClean="0"/>
              <a:t> system services in a different way, closer to their needs.</a:t>
            </a:r>
          </a:p>
          <a:p>
            <a:r>
              <a:rPr lang="en-US" baseline="0" dirty="0" smtClean="0"/>
              <a:t>And last but not least, our security requirements have evolved.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have pirates/hackers trying to steal information and compromise machines, we live in world where sensitive user data is generated </a:t>
            </a:r>
            <a:r>
              <a:rPr lang="en-US" baseline="0" dirty="0" err="1" smtClean="0"/>
              <a:t>everytime</a:t>
            </a:r>
            <a:r>
              <a:rPr lang="en-US" baseline="0" dirty="0" smtClean="0"/>
              <a:t> we interact with our machines.</a:t>
            </a:r>
            <a:endParaRPr lang="en-US" baseline="0" dirty="0" smtClean="0"/>
          </a:p>
          <a:p>
            <a:r>
              <a:rPr lang="en-US" baseline="0" dirty="0" smtClean="0"/>
              <a:t>The way we deploy and execute applications changed, we have cloud services, where you host sensitive data on machines that you do not control, you have user info aggregation by the OS or some of the apps on your phone.</a:t>
            </a:r>
          </a:p>
          <a:p>
            <a:r>
              <a:rPr lang="en-US" baseline="0" dirty="0" smtClean="0"/>
              <a:t>Your data is now worth a lot and many entities want it.</a:t>
            </a:r>
          </a:p>
          <a:p>
            <a:r>
              <a:rPr lang="en-US" baseline="0" dirty="0" smtClean="0"/>
              <a:t>These new complex requirements cannot be answered by the traditional hierarchical security model where you can trust a host/privileged code, and do not trust the guest/app.</a:t>
            </a:r>
          </a:p>
          <a:p>
            <a:endParaRPr lang="en-US" baseline="0" dirty="0" smtClean="0"/>
          </a:p>
          <a:p>
            <a:r>
              <a:rPr lang="en-US" baseline="0" dirty="0" smtClean="0"/>
              <a:t>As a result, we need to rethink  re-design our OS to answer those concerns.</a:t>
            </a:r>
          </a:p>
        </p:txBody>
      </p:sp>
      <p:sp>
        <p:nvSpPr>
          <p:cNvPr id="4" name="Slide Number Placeholder 3"/>
          <p:cNvSpPr>
            <a:spLocks noGrp="1"/>
          </p:cNvSpPr>
          <p:nvPr>
            <p:ph type="sldNum" sz="quarter" idx="10"/>
          </p:nvPr>
        </p:nvSpPr>
        <p:spPr/>
        <p:txBody>
          <a:bodyPr/>
          <a:lstStyle/>
          <a:p>
            <a:fld id="{5818C058-0722-5846-9CCC-2E4F26A67B17}" type="slidenum">
              <a:rPr lang="en-US" smtClean="0"/>
              <a:t>4</a:t>
            </a:fld>
            <a:endParaRPr lang="en-US"/>
          </a:p>
        </p:txBody>
      </p:sp>
    </p:spTree>
    <p:extLst>
      <p:ext uri="{BB962C8B-B14F-4D97-AF65-F5344CB8AC3E}">
        <p14:creationId xmlns:p14="http://schemas.microsoft.com/office/powerpoint/2010/main" val="199410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would like to </a:t>
            </a:r>
          </a:p>
          <a:p>
            <a:pPr marL="228600" indent="-228600">
              <a:buAutoNum type="arabicParenR"/>
            </a:pPr>
            <a:r>
              <a:rPr lang="en-US" dirty="0" smtClean="0"/>
              <a:t>Allow heterogeneou</a:t>
            </a:r>
            <a:r>
              <a:rPr lang="en-US" baseline="0" dirty="0" smtClean="0"/>
              <a:t>s applications to all achieve good performance. </a:t>
            </a:r>
          </a:p>
          <a:p>
            <a:pPr marL="228600" indent="-228600">
              <a:buAutoNum type="arabicParenR"/>
            </a:pPr>
            <a:r>
              <a:rPr lang="en-US" baseline="0" dirty="0" smtClean="0"/>
              <a:t>We want to be able to support heterogeneous hardware setups and deployments, as for example, the cloud.</a:t>
            </a:r>
          </a:p>
          <a:p>
            <a:pPr marL="228600" indent="-228600">
              <a:buAutoNum type="arabicParenR"/>
            </a:pPr>
            <a:r>
              <a:rPr lang="en-US" baseline="0" dirty="0" smtClean="0"/>
              <a:t>We want to provide a modern security model, one where we allow distrust between privileged and unprivileged code, host &amp; guest.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5</a:t>
            </a:fld>
            <a:endParaRPr lang="en-US"/>
          </a:p>
        </p:txBody>
      </p:sp>
    </p:spTree>
    <p:extLst>
      <p:ext uri="{BB962C8B-B14F-4D97-AF65-F5344CB8AC3E}">
        <p14:creationId xmlns:p14="http://schemas.microsoft.com/office/powerpoint/2010/main" val="210397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actually claim that all of this is achievable</a:t>
            </a:r>
            <a:r>
              <a:rPr lang="en-US" baseline="0" dirty="0" smtClean="0"/>
              <a:t> if we follow a common set of design principles.</a:t>
            </a:r>
          </a:p>
          <a:p>
            <a:endParaRPr lang="en-US" baseline="0" dirty="0" smtClean="0"/>
          </a:p>
          <a:p>
            <a:r>
              <a:rPr lang="en-US" baseline="0" dirty="0" smtClean="0"/>
              <a:t>For the performance aspect, we’ll study the </a:t>
            </a:r>
            <a:r>
              <a:rPr lang="en-US" baseline="0" dirty="0" err="1" smtClean="0"/>
              <a:t>exokernel</a:t>
            </a:r>
            <a:r>
              <a:rPr lang="en-US" baseline="0" dirty="0" smtClean="0"/>
              <a:t> architecture.</a:t>
            </a:r>
          </a:p>
          <a:p>
            <a:r>
              <a:rPr lang="en-US" baseline="0" dirty="0" smtClean="0"/>
              <a:t>For the deployment, we’ll inspire ourselves from the </a:t>
            </a:r>
            <a:r>
              <a:rPr lang="en-US" baseline="0" dirty="0" err="1" smtClean="0"/>
              <a:t>Unikernels</a:t>
            </a:r>
            <a:r>
              <a:rPr lang="en-US" baseline="0" dirty="0" smtClean="0"/>
              <a:t>.</a:t>
            </a:r>
          </a:p>
          <a:p>
            <a:r>
              <a:rPr lang="en-US" baseline="0" dirty="0" smtClean="0"/>
              <a:t>For the security, we’ll study how Haven provides bi-directional isolation between a host &amp; a guest.</a:t>
            </a:r>
          </a:p>
          <a:p>
            <a:r>
              <a:rPr lang="en-US" baseline="0" dirty="0" smtClean="0"/>
              <a:t>We’ll show the design principles behind each of these systems, and highlight the common approach taken by all these papers to try &amp; identify the features needed for our own design.</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6</a:t>
            </a:fld>
            <a:endParaRPr lang="en-US"/>
          </a:p>
        </p:txBody>
      </p:sp>
    </p:spTree>
    <p:extLst>
      <p:ext uri="{BB962C8B-B14F-4D97-AF65-F5344CB8AC3E}">
        <p14:creationId xmlns:p14="http://schemas.microsoft.com/office/powerpoint/2010/main" val="164169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start with the </a:t>
            </a:r>
            <a:r>
              <a:rPr lang="en-US" dirty="0" err="1" smtClean="0"/>
              <a:t>Exokernel</a:t>
            </a:r>
            <a:r>
              <a:rPr lang="en-US" baseline="0" dirty="0" smtClean="0"/>
              <a:t> &amp; the performance aspect.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7</a:t>
            </a:fld>
            <a:endParaRPr lang="en-US"/>
          </a:p>
        </p:txBody>
      </p:sp>
    </p:spTree>
    <p:extLst>
      <p:ext uri="{BB962C8B-B14F-4D97-AF65-F5344CB8AC3E}">
        <p14:creationId xmlns:p14="http://schemas.microsoft.com/office/powerpoint/2010/main" val="190935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a:t>
            </a:r>
            <a:r>
              <a:rPr lang="en-US" baseline="0" dirty="0" smtClean="0"/>
              <a:t> as announced during the intro, is that </a:t>
            </a:r>
            <a:r>
              <a:rPr lang="en-US" baseline="0" dirty="0" err="1" smtClean="0"/>
              <a:t>thehigh</a:t>
            </a:r>
            <a:r>
              <a:rPr lang="en-US" baseline="0" dirty="0" smtClean="0"/>
              <a:t>-level rigid abstraction provided by popular operating systems cannot possibly satisfy all applications due their heterogeneous requirements.</a:t>
            </a:r>
          </a:p>
          <a:p>
            <a:r>
              <a:rPr lang="en-US" baseline="0" dirty="0" smtClean="0"/>
              <a:t>First, applications that do not require a particular feature still incur the associated cost.</a:t>
            </a:r>
          </a:p>
          <a:p>
            <a:r>
              <a:rPr lang="en-US" baseline="0" dirty="0" smtClean="0"/>
              <a:t>Second, new abstractions have to be emulated on top of existing ones.</a:t>
            </a:r>
          </a:p>
          <a:p>
            <a:r>
              <a:rPr lang="en-US" baseline="0" dirty="0" smtClean="0"/>
              <a:t>And finally, you deny applications to optimize resource management efficiently and according to their needs.</a:t>
            </a:r>
          </a:p>
          <a:p>
            <a:r>
              <a:rPr lang="en-US" baseline="0" dirty="0" smtClean="0"/>
              <a:t>The authors stated this back in 95, and this observation has grown even truer in the past decades with the apparition of so many diverse applications.</a:t>
            </a:r>
          </a:p>
          <a:p>
            <a:endParaRPr lang="en-US" baseline="0" dirty="0" smtClean="0"/>
          </a:p>
          <a:p>
            <a:r>
              <a:rPr lang="en-US" baseline="0" dirty="0" smtClean="0"/>
              <a:t>So what can we do?</a:t>
            </a:r>
          </a:p>
          <a:p>
            <a:endParaRPr lang="en-US" baseline="0" dirty="0" smtClean="0"/>
          </a:p>
          <a:p>
            <a:r>
              <a:rPr lang="en-US" baseline="0" dirty="0" smtClean="0"/>
              <a:t>Well, just don’t try to provide these abstractions! Give up !</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8</a:t>
            </a:fld>
            <a:endParaRPr lang="en-US"/>
          </a:p>
        </p:txBody>
      </p:sp>
    </p:spTree>
    <p:extLst>
      <p:ext uri="{BB962C8B-B14F-4D97-AF65-F5344CB8AC3E}">
        <p14:creationId xmlns:p14="http://schemas.microsoft.com/office/powerpoint/2010/main" val="62647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the kernel do one thing,</a:t>
            </a:r>
            <a:r>
              <a:rPr lang="en-US" baseline="0" dirty="0" smtClean="0"/>
              <a:t> and do it well, and allow the application to implement its own abstractions efficiently.</a:t>
            </a:r>
          </a:p>
          <a:p>
            <a:r>
              <a:rPr lang="en-US" baseline="0" dirty="0" smtClean="0"/>
              <a:t>If we compare the designs here, we see that a traditional OS contains all system services and fixes their implementations and high-level.</a:t>
            </a:r>
          </a:p>
          <a:p>
            <a:r>
              <a:rPr lang="en-US" baseline="0" dirty="0" smtClean="0"/>
              <a:t>So for example you have APP1 that only wants to use TCP and POSIX threads.</a:t>
            </a:r>
          </a:p>
          <a:p>
            <a:r>
              <a:rPr lang="en-US" baseline="0" dirty="0" smtClean="0"/>
              <a:t>APP2 wants virtual memory and IPC. But they do not have control over the implementations of these abstractions.</a:t>
            </a:r>
          </a:p>
          <a:p>
            <a:r>
              <a:rPr lang="en-US" baseline="0" dirty="0" smtClean="0"/>
              <a:t>In the </a:t>
            </a:r>
            <a:r>
              <a:rPr lang="en-US" baseline="0" dirty="0" err="1" smtClean="0"/>
              <a:t>exokernel</a:t>
            </a:r>
            <a:r>
              <a:rPr lang="en-US" baseline="0" dirty="0" smtClean="0"/>
              <a:t>, the applications actually implements its own abstractions. The new shade of blue introduced is a Library operating system picked by the application itself.</a:t>
            </a:r>
            <a:br>
              <a:rPr lang="en-US" baseline="0" dirty="0" smtClean="0"/>
            </a:br>
            <a:r>
              <a:rPr lang="en-US" baseline="0" dirty="0" smtClean="0"/>
              <a:t>The kernel, in turn, is only responsible for exposing the underlying hardware resources.</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9</a:t>
            </a:fld>
            <a:endParaRPr lang="en-US"/>
          </a:p>
        </p:txBody>
      </p:sp>
    </p:spTree>
    <p:extLst>
      <p:ext uri="{BB962C8B-B14F-4D97-AF65-F5344CB8AC3E}">
        <p14:creationId xmlns:p14="http://schemas.microsoft.com/office/powerpoint/2010/main" val="109174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35099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229785-37FC-2041-88BA-AEEC12A04A46}" type="datetime1">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365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C278F6-B279-C54A-80CB-3D7A58C2138E}" type="datetime1">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98400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27925A-6235-E043-9FE8-29BA992AB691}" type="datetime1">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236305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42800"/>
          </a:xfrm>
        </p:spPr>
        <p:txBody>
          <a:bodyPr/>
          <a:lstStyle/>
          <a:p>
            <a:r>
              <a:rPr lang="en-US" dirty="0" smtClean="0"/>
              <a:t>	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76CBC-DCE4-7643-A2B0-3EFAD5D451EC}" type="datetime1">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49024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6EF115-D852-DB40-A20A-B45949B805AC}" type="datetime1">
              <a:rPr lang="en-US" smtClean="0"/>
              <a:t>6/22/17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41967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	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5D6AD0-7C9D-BB4A-B790-5088624A257B}" type="datetime1">
              <a:rPr lang="en-US" smtClean="0"/>
              <a:t>6/22/17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06912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192000" cy="1342800"/>
          </a:xfrm>
        </p:spPr>
        <p:txBody>
          <a:bodyPr/>
          <a:lstStyle/>
          <a:p>
            <a:r>
              <a:rPr lang="en-US" dirty="0" smtClean="0"/>
              <a:t>	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9587D-9B2F-F54B-8ADE-464AEE33A448}" type="datetime1">
              <a:rPr lang="en-US" smtClean="0"/>
              <a:t>6/22/17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7804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FBBAD0-DA29-DC41-A446-1A238DC7D270}" type="datetime1">
              <a:rPr lang="en-US" smtClean="0"/>
              <a:t>6/22/17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2100463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4DD39-BD1A-5843-A158-58179AD87A40}" type="datetime1">
              <a:rPr lang="en-US" smtClean="0"/>
              <a:t>6/22/17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452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660DD7-4730-F942-BFB4-731B0D2C93C7}" type="datetime1">
              <a:rPr lang="en-US" smtClean="0"/>
              <a:t>6/22/17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85104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4C9AD5-B6B8-684D-85AD-6D4216757E9A}" type="datetime1">
              <a:rPr lang="en-US" smtClean="0"/>
              <a:t>6/22/17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2022080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343607"/>
          </a:xfrm>
          <a:prstGeom prst="rect">
            <a:avLst/>
          </a:prstGeom>
          <a:solidFill>
            <a:schemeClr val="tx2"/>
          </a:solidFill>
        </p:spPr>
        <p:txBody>
          <a:bodyPr vert="horz" lIns="91440" tIns="45720" rIns="91440" bIns="45720" rtlCol="0" anchor="ctr">
            <a:normAutofit/>
          </a:bodyPr>
          <a:lstStyle/>
          <a:p>
            <a:r>
              <a:rPr lang="en-US" dirty="0" smtClean="0"/>
              <a:t>	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823E6-A664-9A4E-9E7C-AC4011609353}" type="datetime1">
              <a:rPr lang="en-US" smtClean="0"/>
              <a:t>6/22/17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C0E7C-54B8-614E-85D2-6FAE0AF80003}" type="slidenum">
              <a:rPr lang="en-US" smtClean="0"/>
              <a:t>‹#›</a:t>
            </a:fld>
            <a:endParaRPr lang="en-US"/>
          </a:p>
        </p:txBody>
      </p:sp>
    </p:spTree>
    <p:extLst>
      <p:ext uri="{BB962C8B-B14F-4D97-AF65-F5344CB8AC3E}">
        <p14:creationId xmlns:p14="http://schemas.microsoft.com/office/powerpoint/2010/main" val="212584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accent3">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accent3">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accent3">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accent3">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png"/><Relationship Id="rId27" Type="http://schemas.openxmlformats.org/officeDocument/2006/relationships/image" Target="../media/image26.png"/><Relationship Id="rId28" Type="http://schemas.openxmlformats.org/officeDocument/2006/relationships/image" Target="../media/image2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OS Design When the OS Cannot Be Trusted</a:t>
            </a:r>
            <a:endParaRPr lang="en-US" dirty="0"/>
          </a:p>
        </p:txBody>
      </p:sp>
      <p:sp>
        <p:nvSpPr>
          <p:cNvPr id="3" name="Subtitle 2"/>
          <p:cNvSpPr>
            <a:spLocks noGrp="1"/>
          </p:cNvSpPr>
          <p:nvPr>
            <p:ph type="subTitle" idx="1"/>
          </p:nvPr>
        </p:nvSpPr>
        <p:spPr/>
        <p:txBody>
          <a:bodyPr/>
          <a:lstStyle/>
          <a:p>
            <a:r>
              <a:rPr lang="en-US" dirty="0" smtClean="0"/>
              <a:t>Adrien Ghosn </a:t>
            </a:r>
            <a:r>
              <a:rPr lang="mr-IN" dirty="0" smtClean="0"/>
              <a:t>–</a:t>
            </a:r>
            <a:r>
              <a:rPr lang="en-US" dirty="0" smtClean="0"/>
              <a:t> Candidacy Exam</a:t>
            </a:r>
          </a:p>
          <a:p>
            <a:r>
              <a:rPr lang="en-US" dirty="0" smtClean="0"/>
              <a:t>29.06.2017</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870" y="4644390"/>
            <a:ext cx="2080260" cy="998525"/>
          </a:xfrm>
          <a:prstGeom prst="rect">
            <a:avLst/>
          </a:prstGeom>
        </p:spPr>
      </p:pic>
      <p:sp>
        <p:nvSpPr>
          <p:cNvPr id="5" name="Slide Number Placeholder 4"/>
          <p:cNvSpPr>
            <a:spLocks noGrp="1"/>
          </p:cNvSpPr>
          <p:nvPr>
            <p:ph type="sldNum" sz="quarter" idx="12"/>
          </p:nvPr>
        </p:nvSpPr>
        <p:spPr/>
        <p:txBody>
          <a:bodyPr/>
          <a:lstStyle/>
          <a:p>
            <a:fld id="{BE2C0E7C-54B8-614E-85D2-6FAE0AF80003}" type="slidenum">
              <a:rPr lang="en-US" smtClean="0"/>
              <a:t>1</a:t>
            </a:fld>
            <a:endParaRPr lang="en-US"/>
          </a:p>
        </p:txBody>
      </p:sp>
    </p:spTree>
    <p:extLst>
      <p:ext uri="{BB962C8B-B14F-4D97-AF65-F5344CB8AC3E}">
        <p14:creationId xmlns:p14="http://schemas.microsoft.com/office/powerpoint/2010/main" val="1688657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smtClean="0"/>
              <a:t> Design</a:t>
            </a:r>
            <a:endParaRPr lang="en-US" dirty="0"/>
          </a:p>
        </p:txBody>
      </p:sp>
      <p:sp>
        <p:nvSpPr>
          <p:cNvPr id="3" name="Text Placeholder 2"/>
          <p:cNvSpPr>
            <a:spLocks noGrp="1"/>
          </p:cNvSpPr>
          <p:nvPr>
            <p:ph type="body" idx="1"/>
          </p:nvPr>
        </p:nvSpPr>
        <p:spPr>
          <a:xfrm>
            <a:off x="839788" y="1349693"/>
            <a:ext cx="5157787" cy="823912"/>
          </a:xfrm>
        </p:spPr>
        <p:txBody>
          <a:bodyPr/>
          <a:lstStyle/>
          <a:p>
            <a:r>
              <a:rPr lang="en-US" dirty="0" smtClean="0"/>
              <a:t>Principle</a:t>
            </a:r>
            <a:endParaRPr lang="en-US" dirty="0"/>
          </a:p>
        </p:txBody>
      </p:sp>
      <p:sp>
        <p:nvSpPr>
          <p:cNvPr id="4" name="Content Placeholder 3"/>
          <p:cNvSpPr>
            <a:spLocks noGrp="1"/>
          </p:cNvSpPr>
          <p:nvPr>
            <p:ph sz="half" idx="2"/>
          </p:nvPr>
        </p:nvSpPr>
        <p:spPr>
          <a:xfrm>
            <a:off x="839788" y="2173605"/>
            <a:ext cx="5157787" cy="3895725"/>
          </a:xfrm>
        </p:spPr>
        <p:txBody>
          <a:bodyPr>
            <a:normAutofit/>
          </a:bodyPr>
          <a:lstStyle/>
          <a:p>
            <a:r>
              <a:rPr lang="en-US" dirty="0" smtClean="0"/>
              <a:t>End-to-End</a:t>
            </a:r>
          </a:p>
          <a:p>
            <a:endParaRPr lang="en-US" dirty="0" smtClean="0"/>
          </a:p>
          <a:p>
            <a:r>
              <a:rPr lang="en-US" dirty="0" smtClean="0"/>
              <a:t>Sep. protection &amp; management</a:t>
            </a:r>
          </a:p>
          <a:p>
            <a:endParaRPr lang="en-US" dirty="0"/>
          </a:p>
          <a:p>
            <a:r>
              <a:rPr lang="en-US" dirty="0" smtClean="0"/>
              <a:t>Avoid management</a:t>
            </a:r>
          </a:p>
          <a:p>
            <a:endParaRPr lang="en-US" dirty="0"/>
          </a:p>
          <a:p>
            <a:r>
              <a:rPr lang="en-US" dirty="0" smtClean="0"/>
              <a:t>Sep. policies &amp; mechanisms</a:t>
            </a:r>
            <a:endParaRPr lang="en-US" dirty="0"/>
          </a:p>
        </p:txBody>
      </p:sp>
      <p:sp>
        <p:nvSpPr>
          <p:cNvPr id="5" name="Text Placeholder 4"/>
          <p:cNvSpPr>
            <a:spLocks noGrp="1"/>
          </p:cNvSpPr>
          <p:nvPr>
            <p:ph type="body" sz="quarter" idx="3"/>
          </p:nvPr>
        </p:nvSpPr>
        <p:spPr>
          <a:xfrm>
            <a:off x="6172200" y="1349693"/>
            <a:ext cx="5183188" cy="823912"/>
          </a:xfrm>
        </p:spPr>
        <p:txBody>
          <a:bodyPr/>
          <a:lstStyle/>
          <a:p>
            <a:r>
              <a:rPr lang="en-US" dirty="0" smtClean="0"/>
              <a:t>Translates to</a:t>
            </a:r>
            <a:r>
              <a:rPr lang="mr-IN" dirty="0" smtClean="0"/>
              <a:t>…</a:t>
            </a:r>
            <a:endParaRPr lang="en-US" dirty="0"/>
          </a:p>
        </p:txBody>
      </p:sp>
      <p:sp>
        <p:nvSpPr>
          <p:cNvPr id="6" name="Content Placeholder 5"/>
          <p:cNvSpPr>
            <a:spLocks noGrp="1"/>
          </p:cNvSpPr>
          <p:nvPr>
            <p:ph sz="quarter" idx="4"/>
          </p:nvPr>
        </p:nvSpPr>
        <p:spPr>
          <a:xfrm>
            <a:off x="6172200" y="2173605"/>
            <a:ext cx="5852160" cy="3632835"/>
          </a:xfrm>
        </p:spPr>
        <p:txBody>
          <a:bodyPr/>
          <a:lstStyle/>
          <a:p>
            <a:r>
              <a:rPr lang="en-US" dirty="0" smtClean="0"/>
              <a:t>App-level physical resource </a:t>
            </a:r>
            <a:r>
              <a:rPr lang="en-US" dirty="0" err="1" smtClean="0"/>
              <a:t>mgmt</a:t>
            </a:r>
            <a:endParaRPr lang="en-US" dirty="0" smtClean="0"/>
          </a:p>
          <a:p>
            <a:endParaRPr lang="en-US" dirty="0" smtClean="0"/>
          </a:p>
          <a:p>
            <a:r>
              <a:rPr lang="en-US" dirty="0" smtClean="0"/>
              <a:t>Securely expose all hardware</a:t>
            </a:r>
          </a:p>
          <a:p>
            <a:endParaRPr lang="en-US" dirty="0" smtClean="0"/>
          </a:p>
          <a:p>
            <a:r>
              <a:rPr lang="en-US" dirty="0" smtClean="0"/>
              <a:t>Use physical names</a:t>
            </a:r>
          </a:p>
          <a:p>
            <a:endParaRPr lang="en-US" dirty="0"/>
          </a:p>
          <a:p>
            <a:r>
              <a:rPr lang="en-US" dirty="0" smtClean="0"/>
              <a:t>Secure bindings mechanisms</a:t>
            </a:r>
            <a:endParaRPr lang="en-US" dirty="0"/>
          </a:p>
        </p:txBody>
      </p:sp>
      <p:sp>
        <p:nvSpPr>
          <p:cNvPr id="7" name="Slide Number Placeholder 6"/>
          <p:cNvSpPr>
            <a:spLocks noGrp="1"/>
          </p:cNvSpPr>
          <p:nvPr>
            <p:ph type="sldNum" sz="quarter" idx="12"/>
          </p:nvPr>
        </p:nvSpPr>
        <p:spPr/>
        <p:txBody>
          <a:bodyPr/>
          <a:lstStyle/>
          <a:p>
            <a:fld id="{BE2C0E7C-54B8-614E-85D2-6FAE0AF80003}" type="slidenum">
              <a:rPr lang="en-US" smtClean="0"/>
              <a:t>10</a:t>
            </a:fld>
            <a:endParaRPr lang="en-US"/>
          </a:p>
        </p:txBody>
      </p:sp>
    </p:spTree>
    <p:extLst>
      <p:ext uri="{BB962C8B-B14F-4D97-AF65-F5344CB8AC3E}">
        <p14:creationId xmlns:p14="http://schemas.microsoft.com/office/powerpoint/2010/main" val="621910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smtClean="0"/>
              <a:t> Mechanisms</a:t>
            </a:r>
            <a:endParaRPr lang="en-US" dirty="0"/>
          </a:p>
        </p:txBody>
      </p:sp>
      <p:sp>
        <p:nvSpPr>
          <p:cNvPr id="3" name="Content Placeholder 2"/>
          <p:cNvSpPr>
            <a:spLocks noGrp="1"/>
          </p:cNvSpPr>
          <p:nvPr>
            <p:ph sz="half" idx="1"/>
          </p:nvPr>
        </p:nvSpPr>
        <p:spPr>
          <a:xfrm>
            <a:off x="838200" y="1825625"/>
            <a:ext cx="5181600" cy="2060575"/>
          </a:xfrm>
        </p:spPr>
        <p:txBody>
          <a:bodyPr/>
          <a:lstStyle/>
          <a:p>
            <a:r>
              <a:rPr lang="en-US" dirty="0" smtClean="0"/>
              <a:t>Secure Bindings</a:t>
            </a:r>
          </a:p>
          <a:p>
            <a:pPr lvl="1"/>
            <a:r>
              <a:rPr lang="en-US" dirty="0" smtClean="0"/>
              <a:t>Hardware.</a:t>
            </a:r>
          </a:p>
          <a:p>
            <a:pPr lvl="1"/>
            <a:r>
              <a:rPr lang="en-US" dirty="0" smtClean="0"/>
              <a:t>Software.</a:t>
            </a:r>
          </a:p>
          <a:p>
            <a:pPr lvl="1"/>
            <a:r>
              <a:rPr lang="en-US" dirty="0" smtClean="0"/>
              <a:t>Code Download.</a:t>
            </a:r>
          </a:p>
          <a:p>
            <a:pPr lvl="1"/>
            <a:endParaRPr lang="en-US" dirty="0"/>
          </a:p>
          <a:p>
            <a:endParaRPr lang="en-US" dirty="0"/>
          </a:p>
        </p:txBody>
      </p:sp>
      <p:sp>
        <p:nvSpPr>
          <p:cNvPr id="6" name="Content Placeholder 5"/>
          <p:cNvSpPr>
            <a:spLocks noGrp="1"/>
          </p:cNvSpPr>
          <p:nvPr>
            <p:ph sz="half" idx="2"/>
          </p:nvPr>
        </p:nvSpPr>
        <p:spPr>
          <a:xfrm>
            <a:off x="6172200" y="1825625"/>
            <a:ext cx="5181600" cy="1683385"/>
          </a:xfrm>
        </p:spPr>
        <p:txBody>
          <a:bodyPr/>
          <a:lstStyle/>
          <a:p>
            <a:r>
              <a:rPr lang="en-US" dirty="0" smtClean="0"/>
              <a:t>Revocation protocol</a:t>
            </a:r>
          </a:p>
          <a:p>
            <a:endParaRPr lang="en-US" dirty="0"/>
          </a:p>
          <a:p>
            <a:r>
              <a:rPr lang="en-US" dirty="0" smtClean="0"/>
              <a:t>Abort protocol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91027"/>
            <a:ext cx="8749426" cy="2403120"/>
          </a:xfrm>
          <a:prstGeom prst="rect">
            <a:avLst/>
          </a:prstGeom>
        </p:spPr>
      </p:pic>
      <p:sp>
        <p:nvSpPr>
          <p:cNvPr id="4" name="Slide Number Placeholder 3"/>
          <p:cNvSpPr>
            <a:spLocks noGrp="1"/>
          </p:cNvSpPr>
          <p:nvPr>
            <p:ph type="sldNum" sz="quarter" idx="12"/>
          </p:nvPr>
        </p:nvSpPr>
        <p:spPr/>
        <p:txBody>
          <a:bodyPr/>
          <a:lstStyle/>
          <a:p>
            <a:fld id="{BE2C0E7C-54B8-614E-85D2-6FAE0AF80003}" type="slidenum">
              <a:rPr lang="en-US" smtClean="0"/>
              <a:t>11</a:t>
            </a:fld>
            <a:endParaRPr lang="en-US"/>
          </a:p>
        </p:txBody>
      </p:sp>
    </p:spTree>
    <p:extLst>
      <p:ext uri="{BB962C8B-B14F-4D97-AF65-F5344CB8AC3E}">
        <p14:creationId xmlns:p14="http://schemas.microsoft.com/office/powerpoint/2010/main" val="973012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smtClean="0"/>
              <a:t> Discussion</a:t>
            </a:r>
            <a:endParaRPr lang="en-US" dirty="0"/>
          </a:p>
        </p:txBody>
      </p:sp>
      <p:sp>
        <p:nvSpPr>
          <p:cNvPr id="15" name="Text Placeholder 14"/>
          <p:cNvSpPr>
            <a:spLocks noGrp="1"/>
          </p:cNvSpPr>
          <p:nvPr>
            <p:ph type="body" idx="1"/>
          </p:nvPr>
        </p:nvSpPr>
        <p:spPr/>
        <p:txBody>
          <a:bodyPr/>
          <a:lstStyle/>
          <a:p>
            <a:r>
              <a:rPr lang="en-US" dirty="0" smtClean="0"/>
              <a:t>Good</a:t>
            </a:r>
            <a:endParaRPr lang="en-US" dirty="0"/>
          </a:p>
        </p:txBody>
      </p:sp>
      <p:sp>
        <p:nvSpPr>
          <p:cNvPr id="10" name="Content Placeholder 9"/>
          <p:cNvSpPr>
            <a:spLocks noGrp="1"/>
          </p:cNvSpPr>
          <p:nvPr>
            <p:ph sz="half" idx="2"/>
          </p:nvPr>
        </p:nvSpPr>
        <p:spPr/>
        <p:txBody>
          <a:bodyPr/>
          <a:lstStyle/>
          <a:p>
            <a:r>
              <a:rPr lang="en-US" dirty="0" smtClean="0"/>
              <a:t>Efficient.</a:t>
            </a:r>
          </a:p>
          <a:p>
            <a:endParaRPr lang="en-US" dirty="0"/>
          </a:p>
          <a:p>
            <a:r>
              <a:rPr lang="en-US" dirty="0" smtClean="0"/>
              <a:t>Clear separation between host/guest.</a:t>
            </a:r>
          </a:p>
          <a:p>
            <a:endParaRPr lang="en-US" dirty="0"/>
          </a:p>
          <a:p>
            <a:r>
              <a:rPr lang="en-US" dirty="0" smtClean="0"/>
              <a:t>Close to cloud logic.</a:t>
            </a:r>
            <a:endParaRPr lang="en-US" dirty="0"/>
          </a:p>
        </p:txBody>
      </p:sp>
      <p:sp>
        <p:nvSpPr>
          <p:cNvPr id="16" name="Text Placeholder 15"/>
          <p:cNvSpPr>
            <a:spLocks noGrp="1"/>
          </p:cNvSpPr>
          <p:nvPr>
            <p:ph type="body" sz="quarter" idx="3"/>
          </p:nvPr>
        </p:nvSpPr>
        <p:spPr/>
        <p:txBody>
          <a:bodyPr/>
          <a:lstStyle/>
          <a:p>
            <a:r>
              <a:rPr lang="en-US" dirty="0" smtClean="0"/>
              <a:t>But</a:t>
            </a:r>
            <a:r>
              <a:rPr lang="mr-IN" dirty="0" smtClean="0"/>
              <a:t>…</a:t>
            </a:r>
            <a:endParaRPr lang="en-US" dirty="0"/>
          </a:p>
        </p:txBody>
      </p:sp>
      <p:sp>
        <p:nvSpPr>
          <p:cNvPr id="11" name="Content Placeholder 10"/>
          <p:cNvSpPr>
            <a:spLocks noGrp="1"/>
          </p:cNvSpPr>
          <p:nvPr>
            <p:ph sz="quarter" idx="4"/>
          </p:nvPr>
        </p:nvSpPr>
        <p:spPr/>
        <p:txBody>
          <a:bodyPr/>
          <a:lstStyle/>
          <a:p>
            <a:r>
              <a:rPr lang="en-US" dirty="0" smtClean="0"/>
              <a:t>Heterogeneous hardware makes it unpractical.</a:t>
            </a:r>
          </a:p>
          <a:p>
            <a:endParaRPr lang="en-US" dirty="0"/>
          </a:p>
          <a:p>
            <a:pPr marL="0" indent="0" algn="ctr">
              <a:buNone/>
            </a:pPr>
            <a:r>
              <a:rPr lang="en-US" sz="4400" b="1" dirty="0" smtClean="0">
                <a:solidFill>
                  <a:schemeClr val="accent2"/>
                </a:solidFill>
              </a:rPr>
              <a:t>Virtualization!</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680" y="4636923"/>
            <a:ext cx="3084830" cy="2221077"/>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12</a:t>
            </a:fld>
            <a:endParaRPr lang="en-US"/>
          </a:p>
        </p:txBody>
      </p:sp>
    </p:spTree>
    <p:extLst>
      <p:ext uri="{BB962C8B-B14F-4D97-AF65-F5344CB8AC3E}">
        <p14:creationId xmlns:p14="http://schemas.microsoft.com/office/powerpoint/2010/main" val="199968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Unikernels</a:t>
            </a:r>
            <a:r>
              <a:rPr lang="en-US" dirty="0" smtClean="0"/>
              <a:t> &amp; The Cloud</a:t>
            </a:r>
            <a:endParaRPr lang="en-US" dirty="0"/>
          </a:p>
        </p:txBody>
      </p:sp>
      <p:sp>
        <p:nvSpPr>
          <p:cNvPr id="3" name="Text Placeholder 2"/>
          <p:cNvSpPr>
            <a:spLocks noGrp="1"/>
          </p:cNvSpPr>
          <p:nvPr>
            <p:ph type="body" idx="1"/>
          </p:nvPr>
        </p:nvSpPr>
        <p:spPr/>
        <p:txBody>
          <a:bodyPr/>
          <a:lstStyle/>
          <a:p>
            <a:pPr algn="ctr"/>
            <a:r>
              <a:rPr lang="en-US" dirty="0" smtClean="0"/>
              <a:t>Library operating system, Virtualization, High-level programming languages</a:t>
            </a:r>
            <a:endParaRPr lang="en-US" dirty="0"/>
          </a:p>
        </p:txBody>
      </p:sp>
      <p:sp>
        <p:nvSpPr>
          <p:cNvPr id="4" name="Slide Number Placeholder 3"/>
          <p:cNvSpPr>
            <a:spLocks noGrp="1"/>
          </p:cNvSpPr>
          <p:nvPr>
            <p:ph type="sldNum" sz="quarter" idx="12"/>
          </p:nvPr>
        </p:nvSpPr>
        <p:spPr/>
        <p:txBody>
          <a:bodyPr/>
          <a:lstStyle/>
          <a:p>
            <a:fld id="{BE2C0E7C-54B8-614E-85D2-6FAE0AF80003}" type="slidenum">
              <a:rPr lang="en-US" smtClean="0"/>
              <a:t>13</a:t>
            </a:fld>
            <a:endParaRPr lang="en-US"/>
          </a:p>
        </p:txBody>
      </p:sp>
    </p:spTree>
    <p:extLst>
      <p:ext uri="{BB962C8B-B14F-4D97-AF65-F5344CB8AC3E}">
        <p14:creationId xmlns:p14="http://schemas.microsoft.com/office/powerpoint/2010/main" val="2091336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Motivation</a:t>
            </a:r>
            <a:endParaRPr lang="en-US" dirty="0"/>
          </a:p>
        </p:txBody>
      </p:sp>
      <p:sp>
        <p:nvSpPr>
          <p:cNvPr id="3" name="Content Placeholder 2"/>
          <p:cNvSpPr>
            <a:spLocks noGrp="1"/>
          </p:cNvSpPr>
          <p:nvPr>
            <p:ph idx="1"/>
          </p:nvPr>
        </p:nvSpPr>
        <p:spPr/>
        <p:txBody>
          <a:bodyPr/>
          <a:lstStyle/>
          <a:p>
            <a:pPr marL="0" indent="0">
              <a:buNone/>
            </a:pPr>
            <a:r>
              <a:rPr lang="en-US" u="sng" dirty="0" smtClean="0"/>
              <a:t>Problem</a:t>
            </a:r>
            <a:r>
              <a:rPr lang="en-US" dirty="0" smtClean="0"/>
              <a:t>: </a:t>
            </a:r>
            <a:r>
              <a:rPr lang="en-US" i="1" dirty="0" smtClean="0"/>
              <a:t>Single-purpose</a:t>
            </a:r>
            <a:r>
              <a:rPr lang="en-US" dirty="0" smtClean="0"/>
              <a:t> </a:t>
            </a:r>
            <a:r>
              <a:rPr lang="en-US" i="1" dirty="0" smtClean="0"/>
              <a:t>VMs deployed in the cloud are not specialized!</a:t>
            </a:r>
          </a:p>
          <a:p>
            <a:endParaRPr lang="en-US" i="1" dirty="0" smtClean="0"/>
          </a:p>
          <a:p>
            <a:r>
              <a:rPr lang="en-US" dirty="0" smtClean="0"/>
              <a:t>Ad-hoc configuration.</a:t>
            </a:r>
          </a:p>
          <a:p>
            <a:endParaRPr lang="en-US" dirty="0"/>
          </a:p>
          <a:p>
            <a:r>
              <a:rPr lang="en-US" dirty="0" smtClean="0"/>
              <a:t>Consumes more resources.</a:t>
            </a:r>
          </a:p>
          <a:p>
            <a:endParaRPr lang="en-US" dirty="0" smtClean="0"/>
          </a:p>
          <a:p>
            <a:r>
              <a:rPr lang="en-US" dirty="0" smtClean="0"/>
              <a:t>Large attack surface.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090" y="3389313"/>
            <a:ext cx="2787650" cy="2787650"/>
          </a:xfrm>
          <a:prstGeom prst="rect">
            <a:avLst/>
          </a:prstGeom>
        </p:spPr>
      </p:pic>
      <p:sp>
        <p:nvSpPr>
          <p:cNvPr id="4" name="Slide Number Placeholder 3"/>
          <p:cNvSpPr>
            <a:spLocks noGrp="1"/>
          </p:cNvSpPr>
          <p:nvPr>
            <p:ph type="sldNum" sz="quarter" idx="12"/>
          </p:nvPr>
        </p:nvSpPr>
        <p:spPr/>
        <p:txBody>
          <a:bodyPr/>
          <a:lstStyle/>
          <a:p>
            <a:fld id="{BE2C0E7C-54B8-614E-85D2-6FAE0AF80003}" type="slidenum">
              <a:rPr lang="en-US" smtClean="0"/>
              <a:t>14</a:t>
            </a:fld>
            <a:endParaRPr lang="en-US"/>
          </a:p>
        </p:txBody>
      </p:sp>
    </p:spTree>
    <p:extLst>
      <p:ext uri="{BB962C8B-B14F-4D97-AF65-F5344CB8AC3E}">
        <p14:creationId xmlns:p14="http://schemas.microsoft.com/office/powerpoint/2010/main" val="1032780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Unikernel</a:t>
            </a:r>
            <a:r>
              <a:rPr lang="en-US" dirty="0" smtClean="0"/>
              <a:t> Design</a:t>
            </a:r>
            <a:endParaRPr lang="en-US" dirty="0"/>
          </a:p>
        </p:txBody>
      </p:sp>
      <p:sp>
        <p:nvSpPr>
          <p:cNvPr id="3" name="Content Placeholder 2"/>
          <p:cNvSpPr>
            <a:spLocks noGrp="1"/>
          </p:cNvSpPr>
          <p:nvPr>
            <p:ph idx="1"/>
          </p:nvPr>
        </p:nvSpPr>
        <p:spPr/>
        <p:txBody>
          <a:bodyPr/>
          <a:lstStyle/>
          <a:p>
            <a:r>
              <a:rPr lang="en-US" dirty="0" smtClean="0"/>
              <a:t>Library operating system…</a:t>
            </a:r>
          </a:p>
          <a:p>
            <a:endParaRPr lang="en-US" dirty="0" smtClean="0"/>
          </a:p>
          <a:p>
            <a:r>
              <a:rPr lang="en-US" dirty="0" smtClean="0"/>
              <a:t>… On top of a </a:t>
            </a:r>
            <a:r>
              <a:rPr lang="en-US" b="1" dirty="0" smtClean="0">
                <a:solidFill>
                  <a:schemeClr val="accent2"/>
                </a:solidFill>
              </a:rPr>
              <a:t>Hypervisor</a:t>
            </a:r>
            <a:r>
              <a:rPr lang="en-US" dirty="0" smtClean="0"/>
              <a:t>!</a:t>
            </a:r>
          </a:p>
          <a:p>
            <a:endParaRPr lang="en-US" dirty="0" smtClean="0"/>
          </a:p>
          <a:p>
            <a:r>
              <a:rPr lang="en-US" dirty="0" smtClean="0"/>
              <a:t>EVERYTHING in one high-level PL.</a:t>
            </a:r>
          </a:p>
          <a:p>
            <a:pPr lvl="1"/>
            <a:r>
              <a:rPr lang="en-US" dirty="0" smtClean="0"/>
              <a:t>Compile application &amp; </a:t>
            </a:r>
            <a:r>
              <a:rPr lang="en-US" dirty="0" err="1" smtClean="0"/>
              <a:t>LibOS</a:t>
            </a:r>
            <a:r>
              <a:rPr lang="en-US" dirty="0" smtClean="0"/>
              <a:t> together.</a:t>
            </a:r>
          </a:p>
          <a:p>
            <a:pPr lvl="1"/>
            <a:r>
              <a:rPr lang="en-US" dirty="0" smtClean="0"/>
              <a:t>Static Analysis &amp; Verification tools.</a:t>
            </a:r>
          </a:p>
          <a:p>
            <a:pPr lvl="1"/>
            <a:r>
              <a:rPr lang="en-US" dirty="0" smtClean="0"/>
              <a:t>Type safety </a:t>
            </a:r>
          </a:p>
          <a:p>
            <a:endParaRPr lang="en-US" dirty="0" smtClean="0"/>
          </a:p>
          <a:p>
            <a:endParaRPr lang="en-US" dirty="0" smtClean="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39" t="9872" r="16883" b="310"/>
          <a:stretch/>
        </p:blipFill>
        <p:spPr>
          <a:xfrm flipH="1">
            <a:off x="9784080" y="1485900"/>
            <a:ext cx="2407920" cy="4857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0026" y="5073968"/>
            <a:ext cx="2392614" cy="1102995"/>
          </a:xfrm>
          <a:prstGeom prst="rect">
            <a:avLst/>
          </a:prstGeom>
        </p:spPr>
      </p:pic>
      <p:sp>
        <p:nvSpPr>
          <p:cNvPr id="5" name="Slide Number Placeholder 4"/>
          <p:cNvSpPr>
            <a:spLocks noGrp="1"/>
          </p:cNvSpPr>
          <p:nvPr>
            <p:ph type="sldNum" sz="quarter" idx="12"/>
          </p:nvPr>
        </p:nvSpPr>
        <p:spPr/>
        <p:txBody>
          <a:bodyPr/>
          <a:lstStyle/>
          <a:p>
            <a:fld id="{BE2C0E7C-54B8-614E-85D2-6FAE0AF80003}" type="slidenum">
              <a:rPr lang="en-US" smtClean="0"/>
              <a:t>15</a:t>
            </a:fld>
            <a:endParaRPr lang="en-US"/>
          </a:p>
        </p:txBody>
      </p:sp>
    </p:spTree>
    <p:extLst>
      <p:ext uri="{BB962C8B-B14F-4D97-AF65-F5344CB8AC3E}">
        <p14:creationId xmlns:p14="http://schemas.microsoft.com/office/powerpoint/2010/main" val="1903750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r>
              <a:rPr lang="en-US" dirty="0" err="1" smtClean="0"/>
              <a:t>Unikernel</a:t>
            </a:r>
            <a:r>
              <a:rPr lang="en-US" dirty="0" err="1"/>
              <a:t>s</a:t>
            </a:r>
            <a:endParaRPr lang="en-US" dirty="0"/>
          </a:p>
        </p:txBody>
      </p:sp>
      <p:sp>
        <p:nvSpPr>
          <p:cNvPr id="6" name="Text Placeholder 5"/>
          <p:cNvSpPr>
            <a:spLocks noGrp="1"/>
          </p:cNvSpPr>
          <p:nvPr>
            <p:ph type="body" idx="1"/>
          </p:nvPr>
        </p:nvSpPr>
        <p:spPr/>
        <p:txBody>
          <a:bodyPr/>
          <a:lstStyle/>
          <a:p>
            <a:r>
              <a:rPr lang="en-US" smtClean="0"/>
              <a:t>Problem</a:t>
            </a:r>
            <a:endParaRPr lang="en-US"/>
          </a:p>
        </p:txBody>
      </p:sp>
      <p:sp>
        <p:nvSpPr>
          <p:cNvPr id="7" name="Content Placeholder 6"/>
          <p:cNvSpPr>
            <a:spLocks noGrp="1"/>
          </p:cNvSpPr>
          <p:nvPr>
            <p:ph sz="half" idx="2"/>
          </p:nvPr>
        </p:nvSpPr>
        <p:spPr/>
        <p:txBody>
          <a:bodyPr/>
          <a:lstStyle/>
          <a:p>
            <a:r>
              <a:rPr lang="en-US" dirty="0" smtClean="0"/>
              <a:t>Configuration.</a:t>
            </a:r>
          </a:p>
          <a:p>
            <a:endParaRPr lang="en-US" dirty="0"/>
          </a:p>
          <a:p>
            <a:r>
              <a:rPr lang="en-US" dirty="0" smtClean="0"/>
              <a:t>Size of appliance.</a:t>
            </a:r>
          </a:p>
          <a:p>
            <a:endParaRPr lang="en-US" dirty="0" smtClean="0"/>
          </a:p>
          <a:p>
            <a:r>
              <a:rPr lang="en-US" dirty="0" smtClean="0"/>
              <a:t>Security.</a:t>
            </a:r>
            <a:endParaRPr lang="en-US" dirty="0"/>
          </a:p>
        </p:txBody>
      </p:sp>
      <p:sp>
        <p:nvSpPr>
          <p:cNvPr id="8" name="Text Placeholder 7"/>
          <p:cNvSpPr>
            <a:spLocks noGrp="1"/>
          </p:cNvSpPr>
          <p:nvPr>
            <p:ph type="body" sz="quarter" idx="3"/>
          </p:nvPr>
        </p:nvSpPr>
        <p:spPr/>
        <p:txBody>
          <a:bodyPr/>
          <a:lstStyle/>
          <a:p>
            <a:r>
              <a:rPr lang="en-US" dirty="0"/>
              <a:t>S</a:t>
            </a:r>
            <a:r>
              <a:rPr lang="en-US" dirty="0" smtClean="0"/>
              <a:t>olution</a:t>
            </a:r>
            <a:endParaRPr lang="en-US" dirty="0"/>
          </a:p>
        </p:txBody>
      </p:sp>
      <p:sp>
        <p:nvSpPr>
          <p:cNvPr id="9" name="Content Placeholder 8"/>
          <p:cNvSpPr>
            <a:spLocks noGrp="1"/>
          </p:cNvSpPr>
          <p:nvPr>
            <p:ph sz="quarter" idx="4"/>
          </p:nvPr>
        </p:nvSpPr>
        <p:spPr/>
        <p:txBody>
          <a:bodyPr/>
          <a:lstStyle/>
          <a:p>
            <a:r>
              <a:rPr lang="en-US" dirty="0" smtClean="0"/>
              <a:t>Compile time!</a:t>
            </a:r>
          </a:p>
          <a:p>
            <a:endParaRPr lang="en-US" dirty="0"/>
          </a:p>
          <a:p>
            <a:r>
              <a:rPr lang="en-US" dirty="0" smtClean="0"/>
              <a:t>Order of hundreds KB!</a:t>
            </a:r>
          </a:p>
          <a:p>
            <a:endParaRPr lang="en-US" dirty="0"/>
          </a:p>
          <a:p>
            <a:r>
              <a:rPr lang="en-US" dirty="0" smtClean="0"/>
              <a:t>DCE &amp; Type-safety!</a:t>
            </a:r>
            <a:endParaRPr lang="en-US" dirty="0"/>
          </a:p>
        </p:txBody>
      </p:sp>
      <p:sp>
        <p:nvSpPr>
          <p:cNvPr id="2" name="Slide Number Placeholder 1"/>
          <p:cNvSpPr>
            <a:spLocks noGrp="1"/>
          </p:cNvSpPr>
          <p:nvPr>
            <p:ph type="sldNum" sz="quarter" idx="12"/>
          </p:nvPr>
        </p:nvSpPr>
        <p:spPr/>
        <p:txBody>
          <a:bodyPr/>
          <a:lstStyle/>
          <a:p>
            <a:fld id="{BE2C0E7C-54B8-614E-85D2-6FAE0AF80003}" type="slidenum">
              <a:rPr lang="en-US" smtClean="0"/>
              <a:t>16</a:t>
            </a:fld>
            <a:endParaRPr lang="en-US"/>
          </a:p>
        </p:txBody>
      </p:sp>
    </p:spTree>
    <p:extLst>
      <p:ext uri="{BB962C8B-B14F-4D97-AF65-F5344CB8AC3E}">
        <p14:creationId xmlns:p14="http://schemas.microsoft.com/office/powerpoint/2010/main" val="778994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Unikernel</a:t>
            </a:r>
            <a:r>
              <a:rPr lang="en-US" dirty="0" smtClean="0"/>
              <a:t> Discussion</a:t>
            </a:r>
            <a:endParaRPr lang="en-US" dirty="0"/>
          </a:p>
        </p:txBody>
      </p:sp>
      <p:sp>
        <p:nvSpPr>
          <p:cNvPr id="4" name="Text Placeholder 3"/>
          <p:cNvSpPr>
            <a:spLocks noGrp="1"/>
          </p:cNvSpPr>
          <p:nvPr>
            <p:ph type="body" idx="1"/>
          </p:nvPr>
        </p:nvSpPr>
        <p:spPr/>
        <p:txBody>
          <a:bodyPr/>
          <a:lstStyle/>
          <a:p>
            <a:r>
              <a:rPr lang="en-US" dirty="0" smtClean="0"/>
              <a:t>Good</a:t>
            </a:r>
            <a:endParaRPr lang="en-US" dirty="0"/>
          </a:p>
        </p:txBody>
      </p:sp>
      <p:sp>
        <p:nvSpPr>
          <p:cNvPr id="5" name="Content Placeholder 4"/>
          <p:cNvSpPr>
            <a:spLocks noGrp="1"/>
          </p:cNvSpPr>
          <p:nvPr>
            <p:ph sz="half" idx="2"/>
          </p:nvPr>
        </p:nvSpPr>
        <p:spPr/>
        <p:txBody>
          <a:bodyPr/>
          <a:lstStyle/>
          <a:p>
            <a:r>
              <a:rPr lang="en-US" dirty="0"/>
              <a:t>Performance</a:t>
            </a:r>
          </a:p>
          <a:p>
            <a:endParaRPr lang="en-US" dirty="0" smtClean="0"/>
          </a:p>
          <a:p>
            <a:r>
              <a:rPr lang="en-US" dirty="0" smtClean="0"/>
              <a:t>Portability.</a:t>
            </a:r>
          </a:p>
          <a:p>
            <a:endParaRPr lang="en-US" dirty="0" smtClean="0"/>
          </a:p>
          <a:p>
            <a:r>
              <a:rPr lang="en-US" dirty="0" smtClean="0"/>
              <a:t>Security</a:t>
            </a:r>
            <a:r>
              <a:rPr lang="en-US" dirty="0"/>
              <a:t>.</a:t>
            </a:r>
          </a:p>
          <a:p>
            <a:endParaRPr lang="en-US" dirty="0"/>
          </a:p>
          <a:p>
            <a:r>
              <a:rPr lang="en-US" dirty="0" smtClean="0"/>
              <a:t>Deployment &amp; resource usage.</a:t>
            </a:r>
          </a:p>
          <a:p>
            <a:endParaRPr lang="en-US" dirty="0"/>
          </a:p>
        </p:txBody>
      </p:sp>
      <p:sp>
        <p:nvSpPr>
          <p:cNvPr id="6" name="Text Placeholder 5"/>
          <p:cNvSpPr>
            <a:spLocks noGrp="1"/>
          </p:cNvSpPr>
          <p:nvPr>
            <p:ph type="body" sz="quarter" idx="3"/>
          </p:nvPr>
        </p:nvSpPr>
        <p:spPr/>
        <p:txBody>
          <a:bodyPr/>
          <a:lstStyle/>
          <a:p>
            <a:r>
              <a:rPr lang="en-US" dirty="0" smtClean="0"/>
              <a:t>Less good</a:t>
            </a:r>
            <a:r>
              <a:rPr lang="mr-IN" dirty="0" smtClean="0"/>
              <a:t>…</a:t>
            </a:r>
            <a:endParaRPr lang="en-US" dirty="0"/>
          </a:p>
        </p:txBody>
      </p:sp>
      <p:sp>
        <p:nvSpPr>
          <p:cNvPr id="7" name="Content Placeholder 6"/>
          <p:cNvSpPr>
            <a:spLocks noGrp="1"/>
          </p:cNvSpPr>
          <p:nvPr>
            <p:ph sz="quarter" idx="4"/>
          </p:nvPr>
        </p:nvSpPr>
        <p:spPr/>
        <p:txBody>
          <a:bodyPr/>
          <a:lstStyle/>
          <a:p>
            <a:r>
              <a:rPr lang="en-US" dirty="0" smtClean="0"/>
              <a:t>Less fine-grained than </a:t>
            </a:r>
            <a:r>
              <a:rPr lang="en-US" dirty="0" err="1"/>
              <a:t>e</a:t>
            </a:r>
            <a:r>
              <a:rPr lang="en-US" dirty="0" err="1" smtClean="0"/>
              <a:t>xokernel</a:t>
            </a:r>
            <a:r>
              <a:rPr lang="en-US" dirty="0" smtClean="0"/>
              <a:t>.</a:t>
            </a:r>
          </a:p>
          <a:p>
            <a:endParaRPr lang="en-US" dirty="0"/>
          </a:p>
          <a:p>
            <a:r>
              <a:rPr lang="en-US" dirty="0" err="1" smtClean="0"/>
              <a:t>OCaml</a:t>
            </a:r>
            <a:r>
              <a:rPr lang="mr-IN" dirty="0" smtClean="0"/>
              <a:t>…</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3474" t="506" r="13639" b="1"/>
          <a:stretch/>
        </p:blipFill>
        <p:spPr>
          <a:xfrm rot="21132441">
            <a:off x="8115301" y="3337559"/>
            <a:ext cx="2962329" cy="2274570"/>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17</a:t>
            </a:fld>
            <a:endParaRPr lang="en-US"/>
          </a:p>
        </p:txBody>
      </p:sp>
    </p:spTree>
    <p:extLst>
      <p:ext uri="{BB962C8B-B14F-4D97-AF65-F5344CB8AC3E}">
        <p14:creationId xmlns:p14="http://schemas.microsoft.com/office/powerpoint/2010/main" val="21537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Haven </a:t>
            </a:r>
            <a:r>
              <a:rPr lang="en-US" smtClean="0"/>
              <a:t>&amp; Security</a:t>
            </a:r>
            <a:endParaRPr lang="en-US" dirty="0"/>
          </a:p>
        </p:txBody>
      </p:sp>
      <p:sp>
        <p:nvSpPr>
          <p:cNvPr id="3" name="Text Placeholder 2"/>
          <p:cNvSpPr>
            <a:spLocks noGrp="1"/>
          </p:cNvSpPr>
          <p:nvPr>
            <p:ph type="body" idx="1"/>
          </p:nvPr>
        </p:nvSpPr>
        <p:spPr/>
        <p:txBody>
          <a:bodyPr/>
          <a:lstStyle/>
          <a:p>
            <a:pPr algn="ctr"/>
            <a:r>
              <a:rPr lang="en-US" i="1" dirty="0" smtClean="0"/>
              <a:t>Intel SGX, Separation of policies &amp; mechanisms, </a:t>
            </a:r>
            <a:r>
              <a:rPr lang="en-US" i="1" dirty="0"/>
              <a:t>M</a:t>
            </a:r>
            <a:r>
              <a:rPr lang="en-US" i="1" dirty="0" smtClean="0"/>
              <a:t>utual distrust</a:t>
            </a:r>
            <a:endParaRPr lang="en-US" i="1" dirty="0"/>
          </a:p>
        </p:txBody>
      </p:sp>
      <p:sp>
        <p:nvSpPr>
          <p:cNvPr id="4" name="Slide Number Placeholder 3"/>
          <p:cNvSpPr>
            <a:spLocks noGrp="1"/>
          </p:cNvSpPr>
          <p:nvPr>
            <p:ph type="sldNum" sz="quarter" idx="12"/>
          </p:nvPr>
        </p:nvSpPr>
        <p:spPr/>
        <p:txBody>
          <a:bodyPr/>
          <a:lstStyle/>
          <a:p>
            <a:fld id="{BE2C0E7C-54B8-614E-85D2-6FAE0AF80003}" type="slidenum">
              <a:rPr lang="en-US" smtClean="0"/>
              <a:t>18</a:t>
            </a:fld>
            <a:endParaRPr lang="en-US"/>
          </a:p>
        </p:txBody>
      </p:sp>
    </p:spTree>
    <p:extLst>
      <p:ext uri="{BB962C8B-B14F-4D97-AF65-F5344CB8AC3E}">
        <p14:creationId xmlns:p14="http://schemas.microsoft.com/office/powerpoint/2010/main" val="101625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Motivation</a:t>
            </a:r>
            <a:r>
              <a:rPr lang="mr-IN" dirty="0" smtClean="0"/>
              <a:t>…</a:t>
            </a:r>
            <a:endParaRPr lang="en-US" dirty="0"/>
          </a:p>
        </p:txBody>
      </p:sp>
      <p:sp>
        <p:nvSpPr>
          <p:cNvPr id="3" name="Text Placeholder 2"/>
          <p:cNvSpPr>
            <a:spLocks noGrp="1"/>
          </p:cNvSpPr>
          <p:nvPr>
            <p:ph type="body" idx="1"/>
          </p:nvPr>
        </p:nvSpPr>
        <p:spPr>
          <a:xfrm>
            <a:off x="839788" y="2505075"/>
            <a:ext cx="5157787" cy="468631"/>
          </a:xfrm>
        </p:spPr>
        <p:txBody>
          <a:bodyPr/>
          <a:lstStyle/>
          <a:p>
            <a:r>
              <a:rPr lang="en-US" dirty="0" smtClean="0"/>
              <a:t>Because:</a:t>
            </a:r>
            <a:endParaRPr lang="en-US" dirty="0"/>
          </a:p>
        </p:txBody>
      </p:sp>
      <p:sp>
        <p:nvSpPr>
          <p:cNvPr id="4" name="Content Placeholder 3"/>
          <p:cNvSpPr>
            <a:spLocks noGrp="1"/>
          </p:cNvSpPr>
          <p:nvPr>
            <p:ph sz="half" idx="2"/>
          </p:nvPr>
        </p:nvSpPr>
        <p:spPr>
          <a:xfrm>
            <a:off x="839788" y="3071083"/>
            <a:ext cx="5157787" cy="3118580"/>
          </a:xfrm>
        </p:spPr>
        <p:txBody>
          <a:bodyPr/>
          <a:lstStyle/>
          <a:p>
            <a:r>
              <a:rPr lang="en-US" dirty="0" smtClean="0"/>
              <a:t>Fast deployment.</a:t>
            </a:r>
          </a:p>
          <a:p>
            <a:r>
              <a:rPr lang="en-US" dirty="0" smtClean="0"/>
              <a:t>Low start-up cost.</a:t>
            </a:r>
          </a:p>
          <a:p>
            <a:r>
              <a:rPr lang="en-US" dirty="0" smtClean="0"/>
              <a:t>Adaptability.</a:t>
            </a:r>
          </a:p>
          <a:p>
            <a:r>
              <a:rPr lang="en-US" dirty="0" smtClean="0"/>
              <a:t>Sounds fancy.</a:t>
            </a:r>
          </a:p>
          <a:p>
            <a:endParaRPr lang="en-US" dirty="0"/>
          </a:p>
        </p:txBody>
      </p:sp>
      <p:sp>
        <p:nvSpPr>
          <p:cNvPr id="5" name="Text Placeholder 4"/>
          <p:cNvSpPr>
            <a:spLocks noGrp="1"/>
          </p:cNvSpPr>
          <p:nvPr>
            <p:ph type="body" sz="quarter" idx="3"/>
          </p:nvPr>
        </p:nvSpPr>
        <p:spPr>
          <a:xfrm>
            <a:off x="6172200" y="2441257"/>
            <a:ext cx="5183188" cy="596266"/>
          </a:xfrm>
        </p:spPr>
        <p:txBody>
          <a:bodyPr/>
          <a:lstStyle/>
          <a:p>
            <a:r>
              <a:rPr lang="fr-CH" dirty="0" smtClean="0"/>
              <a:t>How </a:t>
            </a:r>
            <a:r>
              <a:rPr lang="fr-CH" dirty="0" err="1" smtClean="0"/>
              <a:t>it</a:t>
            </a:r>
            <a:r>
              <a:rPr lang="fr-CH" dirty="0" smtClean="0"/>
              <a:t> </a:t>
            </a:r>
            <a:r>
              <a:rPr lang="fr-CH" dirty="0" err="1" smtClean="0"/>
              <a:t>works</a:t>
            </a:r>
            <a:r>
              <a:rPr lang="fr-CH" dirty="0" smtClean="0"/>
              <a:t>:</a:t>
            </a:r>
            <a:endParaRPr lang="en-US" dirty="0"/>
          </a:p>
        </p:txBody>
      </p:sp>
      <p:sp>
        <p:nvSpPr>
          <p:cNvPr id="6" name="Content Placeholder 5"/>
          <p:cNvSpPr>
            <a:spLocks noGrp="1"/>
          </p:cNvSpPr>
          <p:nvPr>
            <p:ph sz="quarter" idx="4"/>
          </p:nvPr>
        </p:nvSpPr>
        <p:spPr>
          <a:xfrm>
            <a:off x="6172200" y="3071083"/>
            <a:ext cx="5183188" cy="3118580"/>
          </a:xfrm>
        </p:spPr>
        <p:txBody>
          <a:bodyPr/>
          <a:lstStyle/>
          <a:p>
            <a:r>
              <a:rPr lang="en-US" dirty="0" smtClean="0"/>
              <a:t>“</a:t>
            </a:r>
            <a:r>
              <a:rPr lang="en-US" i="1" dirty="0" smtClean="0"/>
              <a:t>You have to share!</a:t>
            </a:r>
            <a:r>
              <a:rPr lang="en-US" dirty="0" smtClean="0"/>
              <a:t>”</a:t>
            </a:r>
          </a:p>
          <a:p>
            <a:pPr lvl="1"/>
            <a:r>
              <a:rPr lang="en-US" dirty="0" smtClean="0"/>
              <a:t>Co-located apps.</a:t>
            </a:r>
          </a:p>
          <a:p>
            <a:r>
              <a:rPr lang="en-US" dirty="0" smtClean="0"/>
              <a:t>“</a:t>
            </a:r>
            <a:r>
              <a:rPr lang="en-US" i="1" dirty="0" smtClean="0"/>
              <a:t>Wrap it!</a:t>
            </a:r>
            <a:r>
              <a:rPr lang="en-US" dirty="0" smtClean="0"/>
              <a:t>”</a:t>
            </a:r>
          </a:p>
          <a:p>
            <a:pPr lvl="1"/>
            <a:r>
              <a:rPr lang="en-US" dirty="0" smtClean="0"/>
              <a:t>Containers, VMs, etc.</a:t>
            </a:r>
          </a:p>
          <a:p>
            <a:r>
              <a:rPr lang="en-US" dirty="0" smtClean="0"/>
              <a:t>“</a:t>
            </a:r>
            <a:r>
              <a:rPr lang="en-US" i="1" dirty="0" smtClean="0"/>
              <a:t>I won’t look</a:t>
            </a:r>
            <a:r>
              <a:rPr lang="mr-IN" i="1" dirty="0" smtClean="0"/>
              <a:t>…</a:t>
            </a:r>
            <a:r>
              <a:rPr lang="fr-CH" i="1" dirty="0" smtClean="0"/>
              <a:t> I promise.</a:t>
            </a:r>
            <a:r>
              <a:rPr lang="en-US" dirty="0" smtClean="0"/>
              <a:t>”</a:t>
            </a:r>
          </a:p>
          <a:p>
            <a:pPr lvl="1"/>
            <a:r>
              <a:rPr lang="en-US" dirty="0" smtClean="0"/>
              <a:t>CSP privileged.</a:t>
            </a:r>
            <a:endParaRPr lang="en-US" dirty="0"/>
          </a:p>
        </p:txBody>
      </p:sp>
      <p:sp>
        <p:nvSpPr>
          <p:cNvPr id="8" name="TextBox 7"/>
          <p:cNvSpPr txBox="1"/>
          <p:nvPr/>
        </p:nvSpPr>
        <p:spPr>
          <a:xfrm>
            <a:off x="839788" y="1771650"/>
            <a:ext cx="10515600" cy="523220"/>
          </a:xfrm>
          <a:prstGeom prst="rect">
            <a:avLst/>
          </a:prstGeom>
          <a:noFill/>
        </p:spPr>
        <p:txBody>
          <a:bodyPr wrap="square" rtlCol="0">
            <a:spAutoFit/>
          </a:bodyPr>
          <a:lstStyle/>
          <a:p>
            <a:pPr lvl="0"/>
            <a:r>
              <a:rPr lang="en-US" sz="2800" i="1" dirty="0" smtClean="0">
                <a:solidFill>
                  <a:schemeClr val="accent3">
                    <a:lumMod val="75000"/>
                  </a:schemeClr>
                </a:solidFill>
              </a:rPr>
              <a:t>Why do people use cloud services: IaaS</a:t>
            </a:r>
            <a:r>
              <a:rPr lang="en-US" sz="2800" i="1" dirty="0">
                <a:solidFill>
                  <a:schemeClr val="accent3">
                    <a:lumMod val="75000"/>
                  </a:schemeClr>
                </a:solidFill>
              </a:rPr>
              <a:t>, SaaS, PaaS, </a:t>
            </a:r>
            <a:r>
              <a:rPr lang="en-US" sz="2800" i="1" dirty="0" err="1">
                <a:solidFill>
                  <a:schemeClr val="accent3">
                    <a:lumMod val="75000"/>
                  </a:schemeClr>
                </a:solidFill>
              </a:rPr>
              <a:t>WaaS</a:t>
            </a:r>
            <a:r>
              <a:rPr lang="en-US" sz="2800" i="1" dirty="0">
                <a:solidFill>
                  <a:schemeClr val="accent3">
                    <a:lumMod val="75000"/>
                  </a:schemeClr>
                </a:solidFill>
              </a:rPr>
              <a:t> </a:t>
            </a:r>
            <a:r>
              <a:rPr lang="en-US" sz="2800" i="1" dirty="0" err="1">
                <a:solidFill>
                  <a:schemeClr val="accent3">
                    <a:lumMod val="75000"/>
                  </a:schemeClr>
                </a:solidFill>
              </a:rPr>
              <a:t>AaaP</a:t>
            </a:r>
            <a:r>
              <a:rPr lang="en-US" sz="2800" i="1" dirty="0" smtClean="0">
                <a:solidFill>
                  <a:schemeClr val="accent3">
                    <a:lumMod val="75000"/>
                  </a:schemeClr>
                </a:solidFill>
              </a:rPr>
              <a:t>*?</a:t>
            </a:r>
            <a:endParaRPr lang="en-US" sz="2800" dirty="0">
              <a:solidFill>
                <a:schemeClr val="accent3">
                  <a:lumMod val="75000"/>
                </a:schemeClr>
              </a:solidFill>
            </a:endParaRPr>
          </a:p>
        </p:txBody>
      </p:sp>
      <p:sp>
        <p:nvSpPr>
          <p:cNvPr id="9" name="TextBox 8"/>
          <p:cNvSpPr txBox="1"/>
          <p:nvPr/>
        </p:nvSpPr>
        <p:spPr>
          <a:xfrm>
            <a:off x="838200" y="6377940"/>
            <a:ext cx="2240280" cy="369332"/>
          </a:xfrm>
          <a:prstGeom prst="rect">
            <a:avLst/>
          </a:prstGeom>
          <a:noFill/>
        </p:spPr>
        <p:txBody>
          <a:bodyPr wrap="square" rtlCol="0">
            <a:spAutoFit/>
          </a:bodyPr>
          <a:lstStyle/>
          <a:p>
            <a:r>
              <a:rPr lang="en-US" dirty="0" smtClean="0"/>
              <a:t>*This one is made up.</a:t>
            </a:r>
            <a:endParaRPr lang="en-US" dirty="0"/>
          </a:p>
        </p:txBody>
      </p:sp>
      <p:sp>
        <p:nvSpPr>
          <p:cNvPr id="10" name="Slide Number Placeholder 9"/>
          <p:cNvSpPr>
            <a:spLocks noGrp="1"/>
          </p:cNvSpPr>
          <p:nvPr>
            <p:ph type="sldNum" sz="quarter" idx="12"/>
          </p:nvPr>
        </p:nvSpPr>
        <p:spPr/>
        <p:txBody>
          <a:bodyPr/>
          <a:lstStyle/>
          <a:p>
            <a:fld id="{BE2C0E7C-54B8-614E-85D2-6FAE0AF80003}" type="slidenum">
              <a:rPr lang="en-US" smtClean="0"/>
              <a:t>19</a:t>
            </a:fld>
            <a:endParaRPr lang="en-US"/>
          </a:p>
        </p:txBody>
      </p:sp>
    </p:spTree>
    <p:extLst>
      <p:ext uri="{BB962C8B-B14F-4D97-AF65-F5344CB8AC3E}">
        <p14:creationId xmlns:p14="http://schemas.microsoft.com/office/powerpoint/2010/main" val="411132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Outline</a:t>
            </a:r>
            <a:endParaRPr lang="en-US" dirty="0"/>
          </a:p>
        </p:txBody>
      </p:sp>
      <p:sp>
        <p:nvSpPr>
          <p:cNvPr id="3" name="Content Placeholder 2"/>
          <p:cNvSpPr>
            <a:spLocks noGrp="1"/>
          </p:cNvSpPr>
          <p:nvPr>
            <p:ph idx="1"/>
          </p:nvPr>
        </p:nvSpPr>
        <p:spPr>
          <a:xfrm>
            <a:off x="838200" y="1825624"/>
            <a:ext cx="10515600" cy="4689475"/>
          </a:xfrm>
        </p:spPr>
        <p:txBody>
          <a:bodyPr>
            <a:normAutofit/>
          </a:bodyPr>
          <a:lstStyle/>
          <a:p>
            <a:r>
              <a:rPr lang="en-US" dirty="0" smtClean="0"/>
              <a:t>Introduction</a:t>
            </a:r>
          </a:p>
          <a:p>
            <a:r>
              <a:rPr lang="en-US" dirty="0" smtClean="0"/>
              <a:t>Challenges</a:t>
            </a:r>
          </a:p>
          <a:p>
            <a:r>
              <a:rPr lang="en-US" dirty="0" err="1" smtClean="0"/>
              <a:t>Exokernel</a:t>
            </a:r>
            <a:endParaRPr lang="en-US" dirty="0"/>
          </a:p>
          <a:p>
            <a:r>
              <a:rPr lang="en-US" dirty="0" err="1" smtClean="0"/>
              <a:t>Unikernel</a:t>
            </a:r>
            <a:endParaRPr lang="en-US" dirty="0" smtClean="0"/>
          </a:p>
          <a:p>
            <a:r>
              <a:rPr lang="en-US" dirty="0" smtClean="0"/>
              <a:t>Haven</a:t>
            </a:r>
          </a:p>
          <a:p>
            <a:r>
              <a:rPr lang="en-US" dirty="0" smtClean="0"/>
              <a:t>Research Proposal</a:t>
            </a:r>
          </a:p>
          <a:p>
            <a:endParaRPr lang="en-US" dirty="0"/>
          </a:p>
        </p:txBody>
      </p:sp>
      <p:sp>
        <p:nvSpPr>
          <p:cNvPr id="4" name="Rectangle 3"/>
          <p:cNvSpPr/>
          <p:nvPr/>
        </p:nvSpPr>
        <p:spPr>
          <a:xfrm>
            <a:off x="7687149" y="2600701"/>
            <a:ext cx="2039781" cy="1569660"/>
          </a:xfrm>
          <a:prstGeom prst="rect">
            <a:avLst/>
          </a:prstGeom>
          <a:solidFill>
            <a:schemeClr val="accent2"/>
          </a:solidFill>
        </p:spPr>
        <p:txBody>
          <a:bodyPr wrap="square" lIns="91440" tIns="45720" rIns="91440" bIns="45720">
            <a:spAutoFit/>
          </a:bodyPr>
          <a:lstStyle/>
          <a:p>
            <a:pPr algn="ctr"/>
            <a:r>
              <a:rPr lang="fr-CH" sz="9600" b="1" cap="none" spc="0" dirty="0" smtClean="0">
                <a:ln w="6600">
                  <a:solidFill>
                    <a:schemeClr val="accent2"/>
                  </a:solidFill>
                  <a:prstDash val="solid"/>
                </a:ln>
                <a:solidFill>
                  <a:srgbClr val="FFFFFF"/>
                </a:solidFill>
                <a:effectLst>
                  <a:outerShdw dist="38100" dir="2700000" algn="tl" rotWithShape="0">
                    <a:schemeClr val="accent2"/>
                  </a:outerShdw>
                </a:effectLst>
              </a:rPr>
              <a:t>29</a:t>
            </a:r>
            <a:endParaRPr lang="fr-CH"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lide Number Placeholder 4"/>
          <p:cNvSpPr>
            <a:spLocks noGrp="1"/>
          </p:cNvSpPr>
          <p:nvPr>
            <p:ph type="sldNum" sz="quarter" idx="12"/>
          </p:nvPr>
        </p:nvSpPr>
        <p:spPr/>
        <p:txBody>
          <a:bodyPr/>
          <a:lstStyle/>
          <a:p>
            <a:fld id="{BE2C0E7C-54B8-614E-85D2-6FAE0AF80003}" type="slidenum">
              <a:rPr lang="en-US" smtClean="0"/>
              <a:t>2</a:t>
            </a:fld>
            <a:endParaRPr lang="en-US"/>
          </a:p>
        </p:txBody>
      </p:sp>
    </p:spTree>
    <p:extLst>
      <p:ext uri="{BB962C8B-B14F-4D97-AF65-F5344CB8AC3E}">
        <p14:creationId xmlns:p14="http://schemas.microsoft.com/office/powerpoint/2010/main" val="699854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mr-IN" dirty="0" smtClean="0"/>
              <a:t>…</a:t>
            </a:r>
            <a:r>
              <a:rPr lang="en-US" dirty="0" smtClean="0"/>
              <a:t>De-motivation</a:t>
            </a:r>
            <a:endParaRPr lang="en-US" dirty="0"/>
          </a:p>
        </p:txBody>
      </p:sp>
      <p:sp>
        <p:nvSpPr>
          <p:cNvPr id="3" name="Content Placeholder 2"/>
          <p:cNvSpPr>
            <a:spLocks noGrp="1"/>
          </p:cNvSpPr>
          <p:nvPr>
            <p:ph idx="1"/>
          </p:nvPr>
        </p:nvSpPr>
        <p:spPr>
          <a:xfrm>
            <a:off x="838200" y="2628899"/>
            <a:ext cx="10515600" cy="3548063"/>
          </a:xfrm>
        </p:spPr>
        <p:txBody>
          <a:bodyPr/>
          <a:lstStyle/>
          <a:p>
            <a:r>
              <a:rPr lang="en-US" dirty="0" smtClean="0"/>
              <a:t>Corrupted host?</a:t>
            </a:r>
          </a:p>
          <a:p>
            <a:pPr lvl="1"/>
            <a:r>
              <a:rPr lang="en-US" dirty="0" smtClean="0"/>
              <a:t>“</a:t>
            </a:r>
            <a:r>
              <a:rPr lang="en-US" i="1" dirty="0" smtClean="0"/>
              <a:t>Pirates are back!</a:t>
            </a:r>
            <a:r>
              <a:rPr lang="en-US" dirty="0" smtClean="0"/>
              <a:t>”</a:t>
            </a:r>
            <a:endParaRPr lang="en-US" dirty="0"/>
          </a:p>
          <a:p>
            <a:r>
              <a:rPr lang="en-US" dirty="0" smtClean="0"/>
              <a:t>Malevolent host?</a:t>
            </a:r>
          </a:p>
          <a:p>
            <a:pPr lvl="1"/>
            <a:r>
              <a:rPr lang="en-US" i="1" dirty="0" smtClean="0"/>
              <a:t>“I need your data for something</a:t>
            </a:r>
            <a:r>
              <a:rPr lang="mr-IN" i="1" dirty="0" smtClean="0"/>
              <a:t>…</a:t>
            </a:r>
            <a:r>
              <a:rPr lang="en-US" i="1" dirty="0" smtClean="0"/>
              <a:t>”</a:t>
            </a:r>
            <a:endParaRPr lang="en-US" i="1" dirty="0"/>
          </a:p>
          <a:p>
            <a:r>
              <a:rPr lang="en-US" i="1" dirty="0" smtClean="0"/>
              <a:t>“Solve the rebus”</a:t>
            </a:r>
            <a:endParaRPr lang="en-US" i="1" dirty="0"/>
          </a:p>
        </p:txBody>
      </p:sp>
      <p:sp>
        <p:nvSpPr>
          <p:cNvPr id="4" name="TextBox 3"/>
          <p:cNvSpPr txBox="1"/>
          <p:nvPr/>
        </p:nvSpPr>
        <p:spPr>
          <a:xfrm>
            <a:off x="838200" y="1760220"/>
            <a:ext cx="10515600" cy="523220"/>
          </a:xfrm>
          <a:prstGeom prst="rect">
            <a:avLst/>
          </a:prstGeom>
          <a:noFill/>
        </p:spPr>
        <p:txBody>
          <a:bodyPr wrap="square" rtlCol="0">
            <a:spAutoFit/>
          </a:bodyPr>
          <a:lstStyle/>
          <a:p>
            <a:r>
              <a:rPr lang="en-US" sz="2800" i="1" dirty="0" smtClean="0">
                <a:solidFill>
                  <a:schemeClr val="accent3">
                    <a:lumMod val="75000"/>
                  </a:schemeClr>
                </a:solidFill>
              </a:rPr>
              <a:t>But what happens to data confidentiality and IP if we have a</a:t>
            </a:r>
            <a:r>
              <a:rPr lang="mr-IN" sz="2800" i="1" dirty="0" smtClean="0">
                <a:solidFill>
                  <a:schemeClr val="accent3">
                    <a:lumMod val="75000"/>
                  </a:schemeClr>
                </a:solidFill>
              </a:rPr>
              <a:t>…</a:t>
            </a:r>
            <a:endParaRPr lang="en-US" sz="2800" i="1" dirty="0">
              <a:solidFill>
                <a:schemeClr val="accent3">
                  <a:lumMod val="7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240" y="3154680"/>
            <a:ext cx="1319472" cy="13194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4712" y="3289430"/>
            <a:ext cx="1111388" cy="11113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6100" y="3360530"/>
            <a:ext cx="994767" cy="9077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906" y="1760220"/>
            <a:ext cx="6724357" cy="3780103"/>
          </a:xfrm>
          <a:prstGeom prst="rect">
            <a:avLst/>
          </a:prstGeom>
        </p:spPr>
      </p:pic>
      <p:sp>
        <p:nvSpPr>
          <p:cNvPr id="10" name="TextBox 9"/>
          <p:cNvSpPr txBox="1"/>
          <p:nvPr/>
        </p:nvSpPr>
        <p:spPr>
          <a:xfrm>
            <a:off x="838199" y="5269230"/>
            <a:ext cx="10222667" cy="769441"/>
          </a:xfrm>
          <a:prstGeom prst="rect">
            <a:avLst/>
          </a:prstGeom>
          <a:noFill/>
        </p:spPr>
        <p:txBody>
          <a:bodyPr wrap="square" rtlCol="0">
            <a:spAutoFit/>
          </a:bodyPr>
          <a:lstStyle/>
          <a:p>
            <a:pPr algn="ctr"/>
            <a:r>
              <a:rPr lang="en-US" sz="4400" i="1" dirty="0" smtClean="0">
                <a:solidFill>
                  <a:schemeClr val="accent3">
                    <a:lumMod val="75000"/>
                  </a:schemeClr>
                </a:solidFill>
              </a:rPr>
              <a:t>What now?</a:t>
            </a:r>
            <a:endParaRPr lang="en-US" sz="4400" i="1" dirty="0">
              <a:solidFill>
                <a:schemeClr val="accent3">
                  <a:lumMod val="75000"/>
                </a:schemeClr>
              </a:solidFill>
            </a:endParaRPr>
          </a:p>
        </p:txBody>
      </p:sp>
      <p:sp>
        <p:nvSpPr>
          <p:cNvPr id="11" name="Slide Number Placeholder 10"/>
          <p:cNvSpPr>
            <a:spLocks noGrp="1"/>
          </p:cNvSpPr>
          <p:nvPr>
            <p:ph type="sldNum" sz="quarter" idx="12"/>
          </p:nvPr>
        </p:nvSpPr>
        <p:spPr/>
        <p:txBody>
          <a:bodyPr/>
          <a:lstStyle/>
          <a:p>
            <a:fld id="{BE2C0E7C-54B8-614E-85D2-6FAE0AF80003}" type="slidenum">
              <a:rPr lang="en-US" smtClean="0"/>
              <a:t>20</a:t>
            </a:fld>
            <a:endParaRPr lang="en-US"/>
          </a:p>
        </p:txBody>
      </p:sp>
    </p:spTree>
    <p:extLst>
      <p:ext uri="{BB962C8B-B14F-4D97-AF65-F5344CB8AC3E}">
        <p14:creationId xmlns:p14="http://schemas.microsoft.com/office/powerpoint/2010/main" val="4767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Haven </a:t>
            </a:r>
            <a:r>
              <a:rPr lang="en-US" sz="2400" dirty="0" smtClean="0"/>
              <a:t>- Thanks Microsoft.</a:t>
            </a:r>
            <a:endParaRPr lang="en-US" dirty="0"/>
          </a:p>
        </p:txBody>
      </p:sp>
      <p:sp>
        <p:nvSpPr>
          <p:cNvPr id="3" name="Content Placeholder 2"/>
          <p:cNvSpPr>
            <a:spLocks noGrp="1"/>
          </p:cNvSpPr>
          <p:nvPr>
            <p:ph idx="1"/>
          </p:nvPr>
        </p:nvSpPr>
        <p:spPr/>
        <p:txBody>
          <a:bodyPr/>
          <a:lstStyle/>
          <a:p>
            <a:r>
              <a:rPr lang="en-US" dirty="0" smtClean="0"/>
              <a:t>Unmodified legacy applications</a:t>
            </a:r>
          </a:p>
          <a:p>
            <a:endParaRPr lang="en-US" dirty="0"/>
          </a:p>
          <a:p>
            <a:r>
              <a:rPr lang="en-US" dirty="0" smtClean="0"/>
              <a:t>Shielded execution</a:t>
            </a:r>
          </a:p>
          <a:p>
            <a:pPr lvl="1"/>
            <a:r>
              <a:rPr lang="en-US" dirty="0" smtClean="0"/>
              <a:t>Confidentiality</a:t>
            </a:r>
          </a:p>
          <a:p>
            <a:pPr lvl="1"/>
            <a:r>
              <a:rPr lang="en-US" dirty="0" smtClean="0"/>
              <a:t>Integrity</a:t>
            </a:r>
          </a:p>
          <a:p>
            <a:pPr lvl="1"/>
            <a:endParaRPr lang="en-US" dirty="0"/>
          </a:p>
          <a:p>
            <a:r>
              <a:rPr lang="en-US" dirty="0" smtClean="0"/>
              <a:t>Leverages Intel SGX</a:t>
            </a:r>
          </a:p>
          <a:p>
            <a:pPr lvl="1"/>
            <a:r>
              <a:rPr lang="en-US" dirty="0" smtClean="0"/>
              <a:t>Provides feedback.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039" y="1342800"/>
            <a:ext cx="5254395" cy="52543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9" y="2797797"/>
            <a:ext cx="3176833" cy="1172200"/>
          </a:xfrm>
          <a:prstGeom prst="rect">
            <a:avLst/>
          </a:prstGeom>
        </p:spPr>
      </p:pic>
      <p:sp>
        <p:nvSpPr>
          <p:cNvPr id="6" name="Slide Number Placeholder 5"/>
          <p:cNvSpPr>
            <a:spLocks noGrp="1"/>
          </p:cNvSpPr>
          <p:nvPr>
            <p:ph type="sldNum" sz="quarter" idx="12"/>
          </p:nvPr>
        </p:nvSpPr>
        <p:spPr/>
        <p:txBody>
          <a:bodyPr/>
          <a:lstStyle/>
          <a:p>
            <a:fld id="{BE2C0E7C-54B8-614E-85D2-6FAE0AF80003}" type="slidenum">
              <a:rPr lang="en-US" smtClean="0"/>
              <a:t>21</a:t>
            </a:fld>
            <a:endParaRPr lang="en-US"/>
          </a:p>
        </p:txBody>
      </p:sp>
    </p:spTree>
    <p:extLst>
      <p:ext uri="{BB962C8B-B14F-4D97-AF65-F5344CB8AC3E}">
        <p14:creationId xmlns:p14="http://schemas.microsoft.com/office/powerpoint/2010/main" val="2087482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Intel Software Guard Extension (SGX)</a:t>
            </a:r>
            <a:endParaRPr lang="en-US"/>
          </a:p>
        </p:txBody>
      </p:sp>
      <p:sp>
        <p:nvSpPr>
          <p:cNvPr id="3" name="Content Placeholder 2"/>
          <p:cNvSpPr>
            <a:spLocks noGrp="1"/>
          </p:cNvSpPr>
          <p:nvPr>
            <p:ph sz="half" idx="1"/>
          </p:nvPr>
        </p:nvSpPr>
        <p:spPr>
          <a:xfrm>
            <a:off x="838200" y="1825624"/>
            <a:ext cx="5181600" cy="4678045"/>
          </a:xfrm>
        </p:spPr>
        <p:txBody>
          <a:bodyPr>
            <a:normAutofit lnSpcReduction="10000"/>
          </a:bodyPr>
          <a:lstStyle/>
          <a:p>
            <a:r>
              <a:rPr lang="en-US" dirty="0" smtClean="0"/>
              <a:t>Enclaves</a:t>
            </a:r>
          </a:p>
          <a:p>
            <a:pPr lvl="1"/>
            <a:r>
              <a:rPr lang="en-US" dirty="0" smtClean="0"/>
              <a:t>Encrypted portion of </a:t>
            </a:r>
            <a:r>
              <a:rPr lang="en-US" dirty="0" smtClean="0"/>
              <a:t>address space.</a:t>
            </a:r>
          </a:p>
          <a:p>
            <a:pPr lvl="1"/>
            <a:r>
              <a:rPr lang="en-US" dirty="0" smtClean="0"/>
              <a:t>Protected against modification…</a:t>
            </a:r>
          </a:p>
          <a:p>
            <a:pPr lvl="1"/>
            <a:r>
              <a:rPr lang="en-US" dirty="0" smtClean="0"/>
              <a:t>… even from privileged code!</a:t>
            </a:r>
          </a:p>
          <a:p>
            <a:pPr lvl="1"/>
            <a:endParaRPr lang="en-US" dirty="0"/>
          </a:p>
          <a:p>
            <a:r>
              <a:rPr lang="en-US" dirty="0" smtClean="0"/>
              <a:t>CPU in enclave mode</a:t>
            </a:r>
          </a:p>
          <a:p>
            <a:pPr lvl="1"/>
            <a:r>
              <a:rPr lang="en-US" dirty="0" smtClean="0"/>
              <a:t>EPC.</a:t>
            </a:r>
          </a:p>
          <a:p>
            <a:pPr lvl="1"/>
            <a:r>
              <a:rPr lang="en-US" dirty="0" smtClean="0"/>
              <a:t>Encrypted traffic to DRAM.</a:t>
            </a:r>
          </a:p>
          <a:p>
            <a:endParaRPr lang="en-US" dirty="0"/>
          </a:p>
          <a:p>
            <a:r>
              <a:rPr lang="en-US" dirty="0" smtClean="0"/>
              <a:t>Attestation mechanism</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2"/>
                </a:solidFill>
              </a:rPr>
              <a:t>App must know about </a:t>
            </a:r>
            <a:r>
              <a:rPr lang="en-US" dirty="0" smtClean="0">
                <a:solidFill>
                  <a:schemeClr val="accent2"/>
                </a:solidFill>
              </a:rPr>
              <a:t>SGX.</a:t>
            </a:r>
            <a:endParaRPr lang="en-US" dirty="0" smtClean="0">
              <a:solidFill>
                <a:schemeClr val="accent2"/>
              </a:solidFill>
            </a:endParaRPr>
          </a:p>
          <a:p>
            <a:endParaRPr lang="en-US" dirty="0">
              <a:solidFill>
                <a:schemeClr val="accent2"/>
              </a:solidFill>
            </a:endParaRPr>
          </a:p>
          <a:p>
            <a:r>
              <a:rPr lang="en-US" dirty="0" smtClean="0">
                <a:solidFill>
                  <a:schemeClr val="accent2"/>
                </a:solidFill>
              </a:rPr>
              <a:t>Before loading nothing is </a:t>
            </a:r>
            <a:r>
              <a:rPr lang="en-US" dirty="0" smtClean="0">
                <a:solidFill>
                  <a:schemeClr val="accent2"/>
                </a:solidFill>
              </a:rPr>
              <a:t>safe.</a:t>
            </a:r>
            <a:endParaRPr lang="en-US" dirty="0" smtClean="0">
              <a:solidFill>
                <a:schemeClr val="accent2"/>
              </a:solidFill>
            </a:endParaRPr>
          </a:p>
          <a:p>
            <a:endParaRPr lang="en-US" dirty="0">
              <a:solidFill>
                <a:schemeClr val="accent2"/>
              </a:solidFill>
            </a:endParaRPr>
          </a:p>
          <a:p>
            <a:r>
              <a:rPr lang="en-US" dirty="0" smtClean="0">
                <a:solidFill>
                  <a:schemeClr val="accent2"/>
                </a:solidFill>
              </a:rPr>
              <a:t>Iago </a:t>
            </a:r>
            <a:r>
              <a:rPr lang="en-US" dirty="0" smtClean="0">
                <a:solidFill>
                  <a:schemeClr val="accent2"/>
                </a:solidFill>
              </a:rPr>
              <a:t>attacks.</a:t>
            </a:r>
            <a:endParaRPr lang="en-US" dirty="0" smtClean="0">
              <a:solidFill>
                <a:schemeClr val="accent2"/>
              </a:solidFill>
            </a:endParaRPr>
          </a:p>
          <a:p>
            <a:endParaRPr lang="en-US" dirty="0">
              <a:solidFill>
                <a:schemeClr val="accent2"/>
              </a:solidFill>
            </a:endParaRPr>
          </a:p>
          <a:p>
            <a:r>
              <a:rPr lang="en-US" dirty="0" err="1" smtClean="0">
                <a:solidFill>
                  <a:schemeClr val="accent2"/>
                </a:solidFill>
              </a:rPr>
              <a:t>DoS</a:t>
            </a:r>
            <a:r>
              <a:rPr lang="en-US" dirty="0" smtClean="0">
                <a:solidFill>
                  <a:schemeClr val="accent2"/>
                </a:solidFill>
              </a:rPr>
              <a:t>.</a:t>
            </a:r>
            <a:endParaRPr lang="en-US" dirty="0">
              <a:solidFill>
                <a:schemeClr val="accent2"/>
              </a:solidFill>
            </a:endParaRPr>
          </a:p>
        </p:txBody>
      </p:sp>
      <p:sp>
        <p:nvSpPr>
          <p:cNvPr id="5" name="Slide Number Placeholder 4"/>
          <p:cNvSpPr>
            <a:spLocks noGrp="1"/>
          </p:cNvSpPr>
          <p:nvPr>
            <p:ph type="sldNum" sz="quarter" idx="12"/>
          </p:nvPr>
        </p:nvSpPr>
        <p:spPr/>
        <p:txBody>
          <a:bodyPr/>
          <a:lstStyle/>
          <a:p>
            <a:fld id="{BE2C0E7C-54B8-614E-85D2-6FAE0AF80003}" type="slidenum">
              <a:rPr lang="en-US" smtClean="0"/>
              <a:t>22</a:t>
            </a:fld>
            <a:endParaRPr lang="en-US"/>
          </a:p>
        </p:txBody>
      </p:sp>
    </p:spTree>
    <p:extLst>
      <p:ext uri="{BB962C8B-B14F-4D97-AF65-F5344CB8AC3E}">
        <p14:creationId xmlns:p14="http://schemas.microsoft.com/office/powerpoint/2010/main" val="6097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Haven Design</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a:solidFill>
                  <a:schemeClr val="tx1">
                    <a:lumMod val="50000"/>
                    <a:lumOff val="50000"/>
                  </a:schemeClr>
                </a:solidFill>
              </a:rPr>
              <a:t>Separation of </a:t>
            </a:r>
            <a:r>
              <a:rPr lang="en-US" i="1" dirty="0">
                <a:solidFill>
                  <a:schemeClr val="tx1">
                    <a:lumMod val="50000"/>
                    <a:lumOff val="50000"/>
                  </a:schemeClr>
                </a:solidFill>
              </a:rPr>
              <a:t>“policies &amp; mechanisms”</a:t>
            </a:r>
          </a:p>
          <a:p>
            <a:pPr>
              <a:lnSpc>
                <a:spcPct val="100000"/>
              </a:lnSpc>
              <a:spcBef>
                <a:spcPts val="0"/>
              </a:spcBef>
            </a:pPr>
            <a:endParaRPr lang="en-US" i="1"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Host is responsible for physical resources.</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Guest is responsible for virtual resources.</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Restrict interactions between host and guest.</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Defend against malicious host EVERYWHERE.</a:t>
            </a:r>
          </a:p>
          <a:p>
            <a:endParaRPr lang="en-US" dirty="0"/>
          </a:p>
        </p:txBody>
      </p:sp>
      <p:sp>
        <p:nvSpPr>
          <p:cNvPr id="4" name="Slide Number Placeholder 3"/>
          <p:cNvSpPr>
            <a:spLocks noGrp="1"/>
          </p:cNvSpPr>
          <p:nvPr>
            <p:ph type="sldNum" sz="quarter" idx="12"/>
          </p:nvPr>
        </p:nvSpPr>
        <p:spPr/>
        <p:txBody>
          <a:bodyPr/>
          <a:lstStyle/>
          <a:p>
            <a:fld id="{BE2C0E7C-54B8-614E-85D2-6FAE0AF80003}" type="slidenum">
              <a:rPr lang="en-US" smtClean="0"/>
              <a:t>23</a:t>
            </a:fld>
            <a:endParaRPr lang="en-US"/>
          </a:p>
        </p:txBody>
      </p:sp>
    </p:spTree>
    <p:extLst>
      <p:ext uri="{BB962C8B-B14F-4D97-AF65-F5344CB8AC3E}">
        <p14:creationId xmlns:p14="http://schemas.microsoft.com/office/powerpoint/2010/main" val="1811456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Haven in Practice </a:t>
            </a:r>
            <a:endParaRPr lang="en-US" dirty="0"/>
          </a:p>
        </p:txBody>
      </p:sp>
      <p:sp>
        <p:nvSpPr>
          <p:cNvPr id="3" name="Content Placeholder 2"/>
          <p:cNvSpPr>
            <a:spLocks noGrp="1"/>
          </p:cNvSpPr>
          <p:nvPr>
            <p:ph idx="1"/>
          </p:nvPr>
        </p:nvSpPr>
        <p:spPr>
          <a:xfrm>
            <a:off x="838200" y="1825624"/>
            <a:ext cx="10515600" cy="4826636"/>
          </a:xfrm>
        </p:spPr>
        <p:txBody>
          <a:bodyPr>
            <a:normAutofit lnSpcReduction="10000"/>
          </a:bodyPr>
          <a:lstStyle/>
          <a:p>
            <a:pPr>
              <a:lnSpc>
                <a:spcPct val="100000"/>
              </a:lnSpc>
              <a:spcBef>
                <a:spcPts val="0"/>
              </a:spcBef>
            </a:pPr>
            <a:r>
              <a:rPr lang="en-US" dirty="0">
                <a:solidFill>
                  <a:schemeClr val="tx1">
                    <a:lumMod val="50000"/>
                    <a:lumOff val="50000"/>
                  </a:schemeClr>
                </a:solidFill>
              </a:rPr>
              <a:t>Drawbridge</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err="1">
                <a:solidFill>
                  <a:schemeClr val="tx1">
                    <a:lumMod val="50000"/>
                    <a:lumOff val="50000"/>
                  </a:schemeClr>
                </a:solidFill>
              </a:rPr>
              <a:t>LibOS</a:t>
            </a:r>
            <a:r>
              <a:rPr lang="en-US" dirty="0">
                <a:solidFill>
                  <a:schemeClr val="tx1">
                    <a:lumMod val="50000"/>
                    <a:lumOff val="50000"/>
                  </a:schemeClr>
                </a:solidFill>
              </a:rPr>
              <a:t>.</a:t>
            </a:r>
          </a:p>
          <a:p>
            <a:pPr lvl="1">
              <a:lnSpc>
                <a:spcPct val="100000"/>
              </a:lnSpc>
              <a:spcBef>
                <a:spcPts val="0"/>
              </a:spcBef>
            </a:pPr>
            <a:r>
              <a:rPr lang="en-US" dirty="0">
                <a:solidFill>
                  <a:schemeClr val="tx1">
                    <a:lumMod val="50000"/>
                    <a:lumOff val="50000"/>
                  </a:schemeClr>
                </a:solidFill>
              </a:rPr>
              <a:t>Fully verifiable by application!</a:t>
            </a:r>
          </a:p>
          <a:p>
            <a:pPr lvl="1">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Shield module</a:t>
            </a:r>
          </a:p>
          <a:p>
            <a:pPr lvl="1">
              <a:lnSpc>
                <a:spcPct val="100000"/>
              </a:lnSpc>
              <a:spcBef>
                <a:spcPts val="0"/>
              </a:spcBef>
            </a:pPr>
            <a:r>
              <a:rPr lang="en-US" dirty="0">
                <a:solidFill>
                  <a:schemeClr val="tx1">
                    <a:lumMod val="50000"/>
                    <a:lumOff val="50000"/>
                  </a:schemeClr>
                </a:solidFill>
              </a:rPr>
              <a:t>Kernel primitives.</a:t>
            </a:r>
          </a:p>
          <a:p>
            <a:pPr lvl="1">
              <a:lnSpc>
                <a:spcPct val="100000"/>
              </a:lnSpc>
              <a:spcBef>
                <a:spcPts val="0"/>
              </a:spcBef>
            </a:pPr>
            <a:r>
              <a:rPr lang="en-US" dirty="0">
                <a:solidFill>
                  <a:schemeClr val="tx1">
                    <a:lumMod val="50000"/>
                    <a:lumOff val="50000"/>
                  </a:schemeClr>
                </a:solidFill>
              </a:rPr>
              <a:t>Validates host services.</a:t>
            </a:r>
          </a:p>
          <a:p>
            <a:pPr lvl="1">
              <a:lnSpc>
                <a:spcPct val="100000"/>
              </a:lnSpc>
              <a:spcBef>
                <a:spcPts val="0"/>
              </a:spcBef>
            </a:pPr>
            <a:r>
              <a:rPr lang="en-US" dirty="0">
                <a:solidFill>
                  <a:schemeClr val="tx1">
                    <a:lumMod val="50000"/>
                    <a:lumOff val="50000"/>
                  </a:schemeClr>
                </a:solidFill>
              </a:rPr>
              <a:t>First thing loaded.</a:t>
            </a:r>
          </a:p>
          <a:p>
            <a:pPr lvl="1">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Untrusted runtime</a:t>
            </a:r>
          </a:p>
          <a:p>
            <a:pPr lvl="1">
              <a:lnSpc>
                <a:spcPct val="100000"/>
              </a:lnSpc>
              <a:spcBef>
                <a:spcPts val="0"/>
              </a:spcBef>
            </a:pPr>
            <a:r>
              <a:rPr lang="en-US" dirty="0">
                <a:solidFill>
                  <a:schemeClr val="tx1">
                    <a:lumMod val="50000"/>
                    <a:lumOff val="50000"/>
                  </a:schemeClr>
                </a:solidFill>
              </a:rPr>
              <a:t>Forwards calls.</a:t>
            </a:r>
          </a:p>
          <a:p>
            <a:pPr lvl="1">
              <a:lnSpc>
                <a:spcPct val="100000"/>
              </a:lnSpc>
              <a:spcBef>
                <a:spcPts val="0"/>
              </a:spcBef>
            </a:pPr>
            <a:r>
              <a:rPr lang="en-US" dirty="0">
                <a:solidFill>
                  <a:schemeClr val="tx1">
                    <a:lumMod val="50000"/>
                    <a:lumOff val="50000"/>
                  </a:schemeClr>
                </a:solidFill>
              </a:rPr>
              <a:t>Bootstrap.</a:t>
            </a:r>
          </a:p>
          <a:p>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641" y="2063273"/>
            <a:ext cx="4801159" cy="4351338"/>
          </a:xfrm>
          <a:prstGeom prst="rect">
            <a:avLst/>
          </a:prstGeom>
        </p:spPr>
      </p:pic>
      <p:sp>
        <p:nvSpPr>
          <p:cNvPr id="5" name="Slide Number Placeholder 4"/>
          <p:cNvSpPr>
            <a:spLocks noGrp="1"/>
          </p:cNvSpPr>
          <p:nvPr>
            <p:ph type="sldNum" sz="quarter" idx="12"/>
          </p:nvPr>
        </p:nvSpPr>
        <p:spPr/>
        <p:txBody>
          <a:bodyPr/>
          <a:lstStyle/>
          <a:p>
            <a:fld id="{BE2C0E7C-54B8-614E-85D2-6FAE0AF80003}" type="slidenum">
              <a:rPr lang="en-US" smtClean="0"/>
              <a:t>24</a:t>
            </a:fld>
            <a:endParaRPr lang="en-US"/>
          </a:p>
        </p:txBody>
      </p:sp>
    </p:spTree>
    <p:extLst>
      <p:ext uri="{BB962C8B-B14F-4D97-AF65-F5344CB8AC3E}">
        <p14:creationId xmlns:p14="http://schemas.microsoft.com/office/powerpoint/2010/main" val="164685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Haven Discussion</a:t>
            </a:r>
            <a:endParaRPr lang="en-US" dirty="0"/>
          </a:p>
        </p:txBody>
      </p:sp>
      <p:sp>
        <p:nvSpPr>
          <p:cNvPr id="6" name="Text Placeholder 5"/>
          <p:cNvSpPr>
            <a:spLocks noGrp="1"/>
          </p:cNvSpPr>
          <p:nvPr>
            <p:ph type="body" idx="1"/>
          </p:nvPr>
        </p:nvSpPr>
        <p:spPr/>
        <p:txBody>
          <a:bodyPr/>
          <a:lstStyle/>
          <a:p>
            <a:r>
              <a:rPr lang="en-US" dirty="0" smtClean="0"/>
              <a:t>Good</a:t>
            </a:r>
            <a:endParaRPr lang="en-US" dirty="0"/>
          </a:p>
        </p:txBody>
      </p:sp>
      <p:sp>
        <p:nvSpPr>
          <p:cNvPr id="7" name="Content Placeholder 6"/>
          <p:cNvSpPr>
            <a:spLocks noGrp="1"/>
          </p:cNvSpPr>
          <p:nvPr>
            <p:ph sz="half" idx="2"/>
          </p:nvPr>
        </p:nvSpPr>
        <p:spPr/>
        <p:txBody>
          <a:bodyPr/>
          <a:lstStyle/>
          <a:p>
            <a:r>
              <a:rPr lang="en-US" dirty="0" smtClean="0"/>
              <a:t>Separation between H&amp;G.</a:t>
            </a:r>
          </a:p>
          <a:p>
            <a:endParaRPr lang="en-US" dirty="0"/>
          </a:p>
          <a:p>
            <a:r>
              <a:rPr lang="en-US" dirty="0" smtClean="0"/>
              <a:t>Legacy applications.</a:t>
            </a:r>
          </a:p>
          <a:p>
            <a:endParaRPr lang="en-US" dirty="0"/>
          </a:p>
          <a:p>
            <a:r>
              <a:rPr lang="en-US" dirty="0" smtClean="0"/>
              <a:t>Attestation.</a:t>
            </a:r>
          </a:p>
          <a:p>
            <a:endParaRPr lang="en-US" dirty="0"/>
          </a:p>
          <a:p>
            <a:endParaRPr lang="en-US" dirty="0"/>
          </a:p>
        </p:txBody>
      </p:sp>
      <p:sp>
        <p:nvSpPr>
          <p:cNvPr id="8" name="Text Placeholder 7"/>
          <p:cNvSpPr>
            <a:spLocks noGrp="1"/>
          </p:cNvSpPr>
          <p:nvPr>
            <p:ph type="body" sz="quarter" idx="3"/>
          </p:nvPr>
        </p:nvSpPr>
        <p:spPr/>
        <p:txBody>
          <a:bodyPr/>
          <a:lstStyle/>
          <a:p>
            <a:r>
              <a:rPr lang="en-US" dirty="0" smtClean="0"/>
              <a:t>Less good</a:t>
            </a:r>
            <a:r>
              <a:rPr lang="mr-IN" dirty="0" smtClean="0"/>
              <a:t>…</a:t>
            </a:r>
            <a:endParaRPr lang="en-US" dirty="0"/>
          </a:p>
        </p:txBody>
      </p:sp>
      <p:sp>
        <p:nvSpPr>
          <p:cNvPr id="9" name="Content Placeholder 8"/>
          <p:cNvSpPr>
            <a:spLocks noGrp="1"/>
          </p:cNvSpPr>
          <p:nvPr>
            <p:ph sz="quarter" idx="4"/>
          </p:nvPr>
        </p:nvSpPr>
        <p:spPr/>
        <p:txBody>
          <a:bodyPr/>
          <a:lstStyle/>
          <a:p>
            <a:r>
              <a:rPr lang="en-US" dirty="0" smtClean="0"/>
              <a:t>Performance penalty  ~ 2X.</a:t>
            </a:r>
          </a:p>
          <a:p>
            <a:pPr lvl="1"/>
            <a:r>
              <a:rPr lang="en-US" dirty="0" smtClean="0"/>
              <a:t>Enclave crossings.</a:t>
            </a:r>
          </a:p>
          <a:p>
            <a:pPr lvl="1"/>
            <a:r>
              <a:rPr lang="en-US" dirty="0" smtClean="0"/>
              <a:t>Dynamic memory allocation.</a:t>
            </a:r>
          </a:p>
          <a:p>
            <a:pPr lvl="1"/>
            <a:r>
              <a:rPr lang="en-US" dirty="0" smtClean="0"/>
              <a:t>EPC.</a:t>
            </a:r>
            <a:endParaRPr lang="en-US" dirty="0"/>
          </a:p>
          <a:p>
            <a:r>
              <a:rPr lang="en-US" dirty="0" smtClean="0"/>
              <a:t>Should re-evaluate on hardware.</a:t>
            </a:r>
          </a:p>
          <a:p>
            <a:r>
              <a:rPr lang="en-US" dirty="0"/>
              <a:t>Still relies on some host services.</a:t>
            </a:r>
          </a:p>
          <a:p>
            <a:endParaRPr lang="en-US" dirty="0" smtClean="0"/>
          </a:p>
          <a:p>
            <a:endParaRPr lang="en-US" dirty="0"/>
          </a:p>
        </p:txBody>
      </p:sp>
      <p:sp>
        <p:nvSpPr>
          <p:cNvPr id="10" name="Slide Number Placeholder 9"/>
          <p:cNvSpPr>
            <a:spLocks noGrp="1"/>
          </p:cNvSpPr>
          <p:nvPr>
            <p:ph type="sldNum" sz="quarter" idx="12"/>
          </p:nvPr>
        </p:nvSpPr>
        <p:spPr/>
        <p:txBody>
          <a:bodyPr/>
          <a:lstStyle/>
          <a:p>
            <a:fld id="{BE2C0E7C-54B8-614E-85D2-6FAE0AF80003}" type="slidenum">
              <a:rPr lang="en-US" smtClean="0"/>
              <a:t>25</a:t>
            </a:fld>
            <a:endParaRPr lang="en-US"/>
          </a:p>
        </p:txBody>
      </p:sp>
    </p:spTree>
    <p:extLst>
      <p:ext uri="{BB962C8B-B14F-4D97-AF65-F5344CB8AC3E}">
        <p14:creationId xmlns:p14="http://schemas.microsoft.com/office/powerpoint/2010/main" val="13051398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Comparisons</a:t>
            </a:r>
            <a:endParaRPr lang="en-US" dirty="0"/>
          </a:p>
        </p:txBody>
      </p:sp>
      <p:sp>
        <p:nvSpPr>
          <p:cNvPr id="4" name="Text Placeholder 3"/>
          <p:cNvSpPr>
            <a:spLocks noGrp="1"/>
          </p:cNvSpPr>
          <p:nvPr>
            <p:ph type="body" idx="1"/>
          </p:nvPr>
        </p:nvSpPr>
        <p:spPr>
          <a:xfrm>
            <a:off x="839788" y="1349693"/>
            <a:ext cx="5157787" cy="823912"/>
          </a:xfrm>
        </p:spPr>
        <p:txBody>
          <a:bodyPr/>
          <a:lstStyle/>
          <a:p>
            <a:r>
              <a:rPr lang="en-US" dirty="0" err="1" smtClean="0"/>
              <a:t>Exokernel</a:t>
            </a:r>
            <a:endParaRPr lang="en-US" dirty="0"/>
          </a:p>
        </p:txBody>
      </p:sp>
      <p:sp>
        <p:nvSpPr>
          <p:cNvPr id="5" name="Content Placeholder 4"/>
          <p:cNvSpPr>
            <a:spLocks noGrp="1"/>
          </p:cNvSpPr>
          <p:nvPr>
            <p:ph sz="half" idx="2"/>
          </p:nvPr>
        </p:nvSpPr>
        <p:spPr>
          <a:xfrm>
            <a:off x="839788" y="2173605"/>
            <a:ext cx="5157787" cy="3684588"/>
          </a:xfrm>
        </p:spPr>
        <p:txBody>
          <a:bodyPr/>
          <a:lstStyle/>
          <a:p>
            <a:r>
              <a:rPr lang="en-US" dirty="0" smtClean="0"/>
              <a:t>Share design principles.</a:t>
            </a:r>
          </a:p>
          <a:p>
            <a:endParaRPr lang="en-US" dirty="0" smtClean="0"/>
          </a:p>
          <a:p>
            <a:r>
              <a:rPr lang="en-US" dirty="0" smtClean="0"/>
              <a:t>Cleaner separation H&amp;G.</a:t>
            </a:r>
          </a:p>
          <a:p>
            <a:endParaRPr lang="en-US" dirty="0"/>
          </a:p>
          <a:p>
            <a:r>
              <a:rPr lang="en-US" dirty="0" smtClean="0"/>
              <a:t>Revocation mechanism.</a:t>
            </a:r>
          </a:p>
          <a:p>
            <a:pPr lvl="1"/>
            <a:r>
              <a:rPr lang="en-US" dirty="0" smtClean="0"/>
              <a:t>Scarce enclave pages!</a:t>
            </a:r>
            <a:endParaRPr lang="en-US" dirty="0"/>
          </a:p>
        </p:txBody>
      </p:sp>
      <p:sp>
        <p:nvSpPr>
          <p:cNvPr id="6" name="Text Placeholder 5"/>
          <p:cNvSpPr>
            <a:spLocks noGrp="1"/>
          </p:cNvSpPr>
          <p:nvPr>
            <p:ph type="body" sz="quarter" idx="3"/>
          </p:nvPr>
        </p:nvSpPr>
        <p:spPr>
          <a:xfrm>
            <a:off x="6172200" y="1349693"/>
            <a:ext cx="5183188" cy="823912"/>
          </a:xfrm>
        </p:spPr>
        <p:txBody>
          <a:bodyPr/>
          <a:lstStyle/>
          <a:p>
            <a:r>
              <a:rPr lang="en-US" dirty="0" err="1" smtClean="0"/>
              <a:t>Unikernel</a:t>
            </a:r>
            <a:endParaRPr lang="en-US" dirty="0"/>
          </a:p>
        </p:txBody>
      </p:sp>
      <p:sp>
        <p:nvSpPr>
          <p:cNvPr id="7" name="Content Placeholder 6"/>
          <p:cNvSpPr>
            <a:spLocks noGrp="1"/>
          </p:cNvSpPr>
          <p:nvPr>
            <p:ph sz="quarter" idx="4"/>
          </p:nvPr>
        </p:nvSpPr>
        <p:spPr>
          <a:xfrm>
            <a:off x="6172200" y="2173605"/>
            <a:ext cx="5183188" cy="3684588"/>
          </a:xfrm>
        </p:spPr>
        <p:txBody>
          <a:bodyPr/>
          <a:lstStyle/>
          <a:p>
            <a:r>
              <a:rPr lang="en-US" dirty="0" smtClean="0"/>
              <a:t>Seal memory mappings.</a:t>
            </a:r>
          </a:p>
          <a:p>
            <a:pPr lvl="1"/>
            <a:r>
              <a:rPr lang="en-US" dirty="0" smtClean="0"/>
              <a:t>No need for dynamic </a:t>
            </a:r>
            <a:r>
              <a:rPr lang="en-US" dirty="0" err="1" smtClean="0"/>
              <a:t>alloc</a:t>
            </a:r>
            <a:r>
              <a:rPr lang="en-US" dirty="0" smtClean="0"/>
              <a:t>.</a:t>
            </a:r>
          </a:p>
          <a:p>
            <a:r>
              <a:rPr lang="en-US" dirty="0" smtClean="0"/>
              <a:t>Small size.</a:t>
            </a:r>
          </a:p>
          <a:p>
            <a:pPr lvl="1"/>
            <a:r>
              <a:rPr lang="en-US" dirty="0" smtClean="0"/>
              <a:t>Less enclave pages for </a:t>
            </a:r>
            <a:r>
              <a:rPr lang="en-US" dirty="0" err="1" smtClean="0"/>
              <a:t>code&amp;data</a:t>
            </a:r>
            <a:r>
              <a:rPr lang="en-US" dirty="0" smtClean="0"/>
              <a:t>.</a:t>
            </a:r>
            <a:endParaRPr lang="en-US" dirty="0"/>
          </a:p>
        </p:txBody>
      </p:sp>
      <p:sp>
        <p:nvSpPr>
          <p:cNvPr id="8" name="TextBox 7"/>
          <p:cNvSpPr txBox="1"/>
          <p:nvPr/>
        </p:nvSpPr>
        <p:spPr>
          <a:xfrm>
            <a:off x="839789" y="5583873"/>
            <a:ext cx="10515600" cy="523220"/>
          </a:xfrm>
          <a:prstGeom prst="rect">
            <a:avLst/>
          </a:prstGeom>
          <a:noFill/>
        </p:spPr>
        <p:txBody>
          <a:bodyPr wrap="square" rtlCol="0">
            <a:spAutoFit/>
          </a:bodyPr>
          <a:lstStyle/>
          <a:p>
            <a:r>
              <a:rPr lang="en-US" sz="2800" i="1" dirty="0" smtClean="0">
                <a:solidFill>
                  <a:schemeClr val="accent3">
                    <a:lumMod val="75000"/>
                  </a:schemeClr>
                </a:solidFill>
              </a:rPr>
              <a:t>Both allow application-specific implementation of system abstractions!</a:t>
            </a:r>
            <a:endParaRPr lang="en-US" sz="2800" i="1" dirty="0">
              <a:solidFill>
                <a:schemeClr val="accent3">
                  <a:lumMod val="75000"/>
                </a:schemeClr>
              </a:solidFill>
            </a:endParaRPr>
          </a:p>
        </p:txBody>
      </p:sp>
      <p:sp>
        <p:nvSpPr>
          <p:cNvPr id="9" name="Slide Number Placeholder 8"/>
          <p:cNvSpPr>
            <a:spLocks noGrp="1"/>
          </p:cNvSpPr>
          <p:nvPr>
            <p:ph type="sldNum" sz="quarter" idx="12"/>
          </p:nvPr>
        </p:nvSpPr>
        <p:spPr/>
        <p:txBody>
          <a:bodyPr/>
          <a:lstStyle/>
          <a:p>
            <a:fld id="{BE2C0E7C-54B8-614E-85D2-6FAE0AF80003}" type="slidenum">
              <a:rPr lang="en-US" smtClean="0"/>
              <a:t>26</a:t>
            </a:fld>
            <a:endParaRPr lang="en-US"/>
          </a:p>
        </p:txBody>
      </p:sp>
    </p:spTree>
    <p:extLst>
      <p:ext uri="{BB962C8B-B14F-4D97-AF65-F5344CB8AC3E}">
        <p14:creationId xmlns:p14="http://schemas.microsoft.com/office/powerpoint/2010/main" val="183710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Conclusion</a:t>
            </a:r>
            <a:endParaRPr lang="en-US" dirty="0"/>
          </a:p>
        </p:txBody>
      </p:sp>
      <p:sp>
        <p:nvSpPr>
          <p:cNvPr id="3" name="Content Placeholder 2"/>
          <p:cNvSpPr>
            <a:spLocks noGrp="1"/>
          </p:cNvSpPr>
          <p:nvPr>
            <p:ph idx="1"/>
          </p:nvPr>
        </p:nvSpPr>
        <p:spPr>
          <a:xfrm>
            <a:off x="838200" y="2377439"/>
            <a:ext cx="10515600" cy="4309111"/>
          </a:xfrm>
        </p:spPr>
        <p:txBody>
          <a:bodyPr/>
          <a:lstStyle/>
          <a:p>
            <a:pPr marL="514350" indent="-514350">
              <a:buFont typeface="+mj-lt"/>
              <a:buAutoNum type="arabicPeriod"/>
            </a:pPr>
            <a:r>
              <a:rPr lang="en-US" dirty="0" smtClean="0"/>
              <a:t>Allow application-specific </a:t>
            </a:r>
            <a:r>
              <a:rPr lang="en-US" dirty="0" err="1" smtClean="0"/>
              <a:t>mgmt</a:t>
            </a:r>
            <a:r>
              <a:rPr lang="en-US" dirty="0" smtClean="0"/>
              <a:t> of resources.</a:t>
            </a:r>
          </a:p>
          <a:p>
            <a:pPr lvl="1"/>
            <a:r>
              <a:rPr lang="en-US" dirty="0" smtClean="0"/>
              <a:t>Don’t fix the abstractions!</a:t>
            </a:r>
          </a:p>
          <a:p>
            <a:pPr lvl="1"/>
            <a:r>
              <a:rPr lang="en-US" dirty="0" smtClean="0"/>
              <a:t>Separate P&amp;M + P&amp;M.</a:t>
            </a:r>
          </a:p>
          <a:p>
            <a:pPr marL="514350" indent="-514350">
              <a:buFont typeface="+mj-lt"/>
              <a:buAutoNum type="arabicPeriod"/>
            </a:pPr>
            <a:r>
              <a:rPr lang="en-US" dirty="0" smtClean="0"/>
              <a:t>Take into account modern deployments &amp; hardware setups.</a:t>
            </a:r>
          </a:p>
          <a:p>
            <a:pPr lvl="1"/>
            <a:r>
              <a:rPr lang="en-US" dirty="0" smtClean="0"/>
              <a:t>Virtualization has to play a role.</a:t>
            </a:r>
          </a:p>
          <a:p>
            <a:pPr marL="514350" indent="-514350">
              <a:buFont typeface="+mj-lt"/>
              <a:buAutoNum type="arabicPeriod"/>
            </a:pPr>
            <a:r>
              <a:rPr lang="en-US" dirty="0" smtClean="0"/>
              <a:t>Answer present-day security concerns.</a:t>
            </a:r>
          </a:p>
          <a:p>
            <a:pPr lvl="1"/>
            <a:r>
              <a:rPr lang="en-US" dirty="0" smtClean="0"/>
              <a:t>Isolate H&amp;G.</a:t>
            </a:r>
          </a:p>
          <a:p>
            <a:pPr lvl="1"/>
            <a:r>
              <a:rPr lang="en-US" dirty="0" smtClean="0"/>
              <a:t>SGX &amp; the likes.</a:t>
            </a:r>
            <a:endParaRPr lang="en-US" dirty="0"/>
          </a:p>
        </p:txBody>
      </p:sp>
      <p:sp>
        <p:nvSpPr>
          <p:cNvPr id="4" name="TextBox 3"/>
          <p:cNvSpPr txBox="1"/>
          <p:nvPr/>
        </p:nvSpPr>
        <p:spPr>
          <a:xfrm>
            <a:off x="838200" y="1598509"/>
            <a:ext cx="10515600" cy="523220"/>
          </a:xfrm>
          <a:prstGeom prst="rect">
            <a:avLst/>
          </a:prstGeom>
          <a:noFill/>
        </p:spPr>
        <p:txBody>
          <a:bodyPr wrap="square" rtlCol="0">
            <a:spAutoFit/>
          </a:bodyPr>
          <a:lstStyle/>
          <a:p>
            <a:r>
              <a:rPr lang="en-US" sz="2800" i="1" dirty="0" smtClean="0">
                <a:solidFill>
                  <a:schemeClr val="accent3">
                    <a:lumMod val="75000"/>
                  </a:schemeClr>
                </a:solidFill>
              </a:rPr>
              <a:t>A modern system must:</a:t>
            </a:r>
            <a:endParaRPr lang="en-US" sz="2800" i="1"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BE2C0E7C-54B8-614E-85D2-6FAE0AF80003}" type="slidenum">
              <a:rPr lang="en-US" smtClean="0"/>
              <a:t>27</a:t>
            </a:fld>
            <a:endParaRPr lang="en-US"/>
          </a:p>
        </p:txBody>
      </p:sp>
    </p:spTree>
    <p:extLst>
      <p:ext uri="{BB962C8B-B14F-4D97-AF65-F5344CB8AC3E}">
        <p14:creationId xmlns:p14="http://schemas.microsoft.com/office/powerpoint/2010/main" val="16389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itle 1"/>
          <p:cNvSpPr txBox="1">
            <a:spLocks/>
          </p:cNvSpPr>
          <p:nvPr/>
        </p:nvSpPr>
        <p:spPr>
          <a:xfrm>
            <a:off x="0" y="0"/>
            <a:ext cx="12192000" cy="1342800"/>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dirty="0" smtClean="0"/>
              <a:t>	Research Proposal</a:t>
            </a:r>
            <a:endParaRPr lang="en-US" dirty="0"/>
          </a:p>
        </p:txBody>
      </p:sp>
      <p:sp>
        <p:nvSpPr>
          <p:cNvPr id="6" name="Content Placeholder 2"/>
          <p:cNvSpPr>
            <a:spLocks noGrp="1"/>
          </p:cNvSpPr>
          <p:nvPr>
            <p:ph idx="1"/>
          </p:nvPr>
        </p:nvSpPr>
        <p:spPr>
          <a:xfrm>
            <a:off x="838200" y="2377439"/>
            <a:ext cx="10515600" cy="4309111"/>
          </a:xfrm>
        </p:spPr>
        <p:txBody>
          <a:bodyPr/>
          <a:lstStyle/>
          <a:p>
            <a:pPr marL="514350" indent="-514350">
              <a:buFont typeface="+mj-lt"/>
              <a:buAutoNum type="arabicPeriod"/>
            </a:pPr>
            <a:r>
              <a:rPr lang="en-US" dirty="0" smtClean="0"/>
              <a:t>Performance &amp; flexibility. (</a:t>
            </a:r>
            <a:r>
              <a:rPr lang="en-US" dirty="0" smtClean="0">
                <a:solidFill>
                  <a:schemeClr val="accent2"/>
                </a:solidFill>
              </a:rPr>
              <a:t>P&amp;M + P&amp;M</a:t>
            </a:r>
            <a:r>
              <a:rPr lang="en-US" dirty="0" smtClean="0"/>
              <a:t>)</a:t>
            </a:r>
          </a:p>
          <a:p>
            <a:pPr lvl="1"/>
            <a:r>
              <a:rPr lang="en-US" dirty="0" smtClean="0"/>
              <a:t>Hardware support for virtualization: VT-x, VT-d.</a:t>
            </a:r>
          </a:p>
          <a:p>
            <a:pPr lvl="1"/>
            <a:r>
              <a:rPr lang="en-US" dirty="0" smtClean="0"/>
              <a:t>Safely expose to application.</a:t>
            </a:r>
          </a:p>
          <a:p>
            <a:pPr marL="514350" indent="-514350">
              <a:buFont typeface="+mj-lt"/>
              <a:buAutoNum type="arabicPeriod"/>
            </a:pPr>
            <a:r>
              <a:rPr lang="en-US" dirty="0" smtClean="0"/>
              <a:t>Portability for cloud &amp; hardware setups.</a:t>
            </a:r>
          </a:p>
          <a:p>
            <a:pPr lvl="1"/>
            <a:r>
              <a:rPr lang="en-US" dirty="0" smtClean="0"/>
              <a:t>Virtualization helps.</a:t>
            </a:r>
          </a:p>
          <a:p>
            <a:pPr marL="514350" indent="-514350">
              <a:buFont typeface="+mj-lt"/>
              <a:buAutoNum type="arabicPeriod"/>
            </a:pPr>
            <a:r>
              <a:rPr lang="en-US" dirty="0" smtClean="0"/>
              <a:t>Security.(</a:t>
            </a:r>
            <a:r>
              <a:rPr lang="en-US" dirty="0" smtClean="0">
                <a:solidFill>
                  <a:schemeClr val="accent2"/>
                </a:solidFill>
              </a:rPr>
              <a:t>P&amp;M</a:t>
            </a:r>
            <a:r>
              <a:rPr lang="en-US" dirty="0" smtClean="0"/>
              <a:t>)</a:t>
            </a:r>
          </a:p>
          <a:p>
            <a:pPr lvl="1"/>
            <a:r>
              <a:rPr lang="en-US" dirty="0" smtClean="0"/>
              <a:t>Separate H&amp;G.</a:t>
            </a:r>
          </a:p>
          <a:p>
            <a:pPr lvl="1"/>
            <a:r>
              <a:rPr lang="en-US" dirty="0" smtClean="0"/>
              <a:t>SGX transparently integrated.</a:t>
            </a:r>
            <a:endParaRPr lang="en-US" dirty="0"/>
          </a:p>
        </p:txBody>
      </p:sp>
      <p:sp>
        <p:nvSpPr>
          <p:cNvPr id="7" name="TextBox 6"/>
          <p:cNvSpPr txBox="1"/>
          <p:nvPr/>
        </p:nvSpPr>
        <p:spPr>
          <a:xfrm>
            <a:off x="838200" y="1598509"/>
            <a:ext cx="10515600" cy="523220"/>
          </a:xfrm>
          <a:prstGeom prst="rect">
            <a:avLst/>
          </a:prstGeom>
          <a:noFill/>
        </p:spPr>
        <p:txBody>
          <a:bodyPr wrap="square" rtlCol="0">
            <a:spAutoFit/>
          </a:bodyPr>
          <a:lstStyle/>
          <a:p>
            <a:r>
              <a:rPr lang="en-US" sz="2800" i="1" dirty="0" smtClean="0">
                <a:solidFill>
                  <a:schemeClr val="accent3">
                    <a:lumMod val="75000"/>
                  </a:schemeClr>
                </a:solidFill>
              </a:rPr>
              <a:t>Rely on modern hardware features to implement such a system.</a:t>
            </a:r>
            <a:endParaRPr lang="en-US" sz="2800" i="1" dirty="0">
              <a:solidFill>
                <a:schemeClr val="accent3">
                  <a:lumMod val="75000"/>
                </a:schemeClr>
              </a:solidFill>
            </a:endParaRPr>
          </a:p>
        </p:txBody>
      </p:sp>
      <p:sp>
        <p:nvSpPr>
          <p:cNvPr id="8" name="Slide Number Placeholder 7"/>
          <p:cNvSpPr>
            <a:spLocks noGrp="1"/>
          </p:cNvSpPr>
          <p:nvPr>
            <p:ph type="sldNum" sz="quarter" idx="12"/>
          </p:nvPr>
        </p:nvSpPr>
        <p:spPr/>
        <p:txBody>
          <a:bodyPr/>
          <a:lstStyle/>
          <a:p>
            <a:fld id="{BE2C0E7C-54B8-614E-85D2-6FAE0AF80003}" type="slidenum">
              <a:rPr lang="en-US" smtClean="0"/>
              <a:t>28</a:t>
            </a:fld>
            <a:endParaRPr lang="en-US"/>
          </a:p>
        </p:txBody>
      </p:sp>
    </p:spTree>
    <p:extLst>
      <p:ext uri="{BB962C8B-B14F-4D97-AF65-F5344CB8AC3E}">
        <p14:creationId xmlns:p14="http://schemas.microsoft.com/office/powerpoint/2010/main" val="178238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2192000" cy="5347063"/>
          </a:xfrm>
          <a:prstGeom prst="rect">
            <a:avLst/>
          </a:prstGeom>
          <a:solidFill>
            <a:schemeClr val="tx2"/>
          </a:solidFill>
        </p:spPr>
        <p:txBody>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endParaRPr lang="fr-CH" sz="8000" dirty="0" smtClean="0">
              <a:solidFill>
                <a:schemeClr val="bg1"/>
              </a:solidFill>
            </a:endParaRPr>
          </a:p>
          <a:p>
            <a:pPr algn="ctr"/>
            <a:endParaRPr lang="fr-CH" sz="8000" dirty="0">
              <a:solidFill>
                <a:schemeClr val="bg1"/>
              </a:solidFill>
            </a:endParaRPr>
          </a:p>
          <a:p>
            <a:pPr algn="ctr"/>
            <a:r>
              <a:rPr lang="fr-CH" sz="8000" dirty="0" err="1" smtClean="0">
                <a:solidFill>
                  <a:schemeClr val="bg1"/>
                </a:solidFill>
              </a:rPr>
              <a:t>Thanks</a:t>
            </a:r>
            <a:r>
              <a:rPr lang="fr-CH" sz="8000" dirty="0" smtClean="0">
                <a:solidFill>
                  <a:schemeClr val="bg1"/>
                </a:solidFill>
              </a:rPr>
              <a:t>!</a:t>
            </a:r>
            <a:endParaRPr lang="en-US" sz="8000" dirty="0">
              <a:solidFill>
                <a:schemeClr val="bg1"/>
              </a:solidFill>
            </a:endParaRPr>
          </a:p>
        </p:txBody>
      </p:sp>
      <p:sp>
        <p:nvSpPr>
          <p:cNvPr id="3" name="Slide Number Placeholder 2"/>
          <p:cNvSpPr>
            <a:spLocks noGrp="1"/>
          </p:cNvSpPr>
          <p:nvPr>
            <p:ph type="sldNum" sz="quarter" idx="12"/>
          </p:nvPr>
        </p:nvSpPr>
        <p:spPr/>
        <p:txBody>
          <a:bodyPr/>
          <a:lstStyle/>
          <a:p>
            <a:fld id="{BE2C0E7C-54B8-614E-85D2-6FAE0AF80003}" type="slidenum">
              <a:rPr lang="en-US" smtClean="0"/>
              <a:t>29</a:t>
            </a:fld>
            <a:endParaRPr lang="en-US"/>
          </a:p>
        </p:txBody>
      </p:sp>
    </p:spTree>
    <p:extLst>
      <p:ext uri="{BB962C8B-B14F-4D97-AF65-F5344CB8AC3E}">
        <p14:creationId xmlns:p14="http://schemas.microsoft.com/office/powerpoint/2010/main" val="300889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633365" y="2545356"/>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175873" y="2544290"/>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317" y="3320540"/>
            <a:ext cx="661753" cy="660147"/>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2089" y="1984915"/>
            <a:ext cx="900260" cy="669193"/>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7549" y="1976705"/>
            <a:ext cx="952107" cy="952107"/>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95" y="2010820"/>
            <a:ext cx="951067" cy="951067"/>
          </a:xfrm>
          <a:prstGeom prst="rect">
            <a:avLst/>
          </a:prstGeom>
        </p:spPr>
      </p:pic>
      <p:sp>
        <p:nvSpPr>
          <p:cNvPr id="2" name="Title 1"/>
          <p:cNvSpPr>
            <a:spLocks noGrp="1"/>
          </p:cNvSpPr>
          <p:nvPr>
            <p:ph type="title"/>
          </p:nvPr>
        </p:nvSpPr>
        <p:spPr/>
        <p:txBody>
          <a:bodyPr/>
          <a:lstStyle/>
          <a:p>
            <a:r>
              <a:rPr lang="en-US" dirty="0" smtClean="0"/>
              <a:t>	A (biased) Timeline</a:t>
            </a:r>
            <a:endParaRPr lang="en-US" dirty="0"/>
          </a:p>
        </p:txBody>
      </p:sp>
      <p:cxnSp>
        <p:nvCxnSpPr>
          <p:cNvPr id="4" name="Straight Arrow Connector 3"/>
          <p:cNvCxnSpPr/>
          <p:nvPr/>
        </p:nvCxnSpPr>
        <p:spPr>
          <a:xfrm flipV="1">
            <a:off x="2535812" y="3186722"/>
            <a:ext cx="8154185" cy="181"/>
          </a:xfrm>
          <a:prstGeom prst="straightConnector1">
            <a:avLst/>
          </a:prstGeom>
          <a:ln w="698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556951"/>
            <a:ext cx="2716706" cy="523220"/>
          </a:xfrm>
          <a:prstGeom prst="rect">
            <a:avLst/>
          </a:prstGeom>
          <a:noFill/>
        </p:spPr>
        <p:txBody>
          <a:bodyPr wrap="none" rtlCol="0">
            <a:spAutoFit/>
          </a:bodyPr>
          <a:lstStyle/>
          <a:p>
            <a:r>
              <a:rPr lang="en-US" sz="2800" smtClean="0">
                <a:solidFill>
                  <a:schemeClr val="accent3"/>
                </a:solidFill>
              </a:rPr>
              <a:t>Computer World:</a:t>
            </a:r>
            <a:endParaRPr lang="en-US" sz="2800" dirty="0">
              <a:solidFill>
                <a:schemeClr val="accent3"/>
              </a:solidFill>
            </a:endParaRPr>
          </a:p>
        </p:txBody>
      </p:sp>
      <p:cxnSp>
        <p:nvCxnSpPr>
          <p:cNvPr id="10" name="Straight Connector 9"/>
          <p:cNvCxnSpPr/>
          <p:nvPr/>
        </p:nvCxnSpPr>
        <p:spPr>
          <a:xfrm>
            <a:off x="2550369" y="2471906"/>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534855" y="5903212"/>
            <a:ext cx="8154185" cy="181"/>
          </a:xfrm>
          <a:prstGeom prst="straightConnector1">
            <a:avLst/>
          </a:prstGeom>
          <a:ln w="698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5173" y="2531590"/>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98002" y="6162384"/>
            <a:ext cx="418704" cy="369332"/>
          </a:xfrm>
          <a:prstGeom prst="rect">
            <a:avLst/>
          </a:prstGeom>
          <a:noFill/>
        </p:spPr>
        <p:txBody>
          <a:bodyPr wrap="none" rtlCol="0">
            <a:spAutoFit/>
          </a:bodyPr>
          <a:lstStyle/>
          <a:p>
            <a:r>
              <a:rPr lang="en-US" smtClean="0">
                <a:solidFill>
                  <a:schemeClr val="accent3"/>
                </a:solidFill>
              </a:rPr>
              <a:t>68</a:t>
            </a:r>
            <a:endParaRPr lang="en-US" dirty="0">
              <a:solidFill>
                <a:schemeClr val="accent3"/>
              </a:solidFill>
            </a:endParaRP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370491">
            <a:off x="2144402" y="2447843"/>
            <a:ext cx="800691" cy="372751"/>
          </a:xfrm>
          <a:prstGeom prst="rect">
            <a:avLst/>
          </a:prstGeom>
        </p:spPr>
      </p:pic>
      <p:cxnSp>
        <p:nvCxnSpPr>
          <p:cNvPr id="21" name="Straight Connector 20"/>
          <p:cNvCxnSpPr/>
          <p:nvPr/>
        </p:nvCxnSpPr>
        <p:spPr>
          <a:xfrm>
            <a:off x="4646500" y="2554328"/>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11161" y="6162384"/>
            <a:ext cx="418704" cy="369332"/>
          </a:xfrm>
          <a:prstGeom prst="rect">
            <a:avLst/>
          </a:prstGeom>
          <a:noFill/>
        </p:spPr>
        <p:txBody>
          <a:bodyPr wrap="none" rtlCol="0">
            <a:spAutoFit/>
          </a:bodyPr>
          <a:lstStyle/>
          <a:p>
            <a:r>
              <a:rPr lang="en-US" dirty="0" smtClean="0">
                <a:solidFill>
                  <a:schemeClr val="accent3"/>
                </a:solidFill>
              </a:rPr>
              <a:t>77</a:t>
            </a:r>
            <a:endParaRPr lang="en-US" dirty="0">
              <a:solidFill>
                <a:schemeClr val="accent3"/>
              </a:solidFill>
            </a:endParaRP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39216">
            <a:off x="3651186" y="2341733"/>
            <a:ext cx="424939" cy="467433"/>
          </a:xfrm>
          <a:prstGeom prst="rect">
            <a:avLst/>
          </a:prstGeom>
        </p:spPr>
      </p:pic>
      <p:sp>
        <p:nvSpPr>
          <p:cNvPr id="25" name="TextBox 24"/>
          <p:cNvSpPr txBox="1"/>
          <p:nvPr/>
        </p:nvSpPr>
        <p:spPr>
          <a:xfrm>
            <a:off x="4437148" y="6162384"/>
            <a:ext cx="418704" cy="369332"/>
          </a:xfrm>
          <a:prstGeom prst="rect">
            <a:avLst/>
          </a:prstGeom>
          <a:noFill/>
        </p:spPr>
        <p:txBody>
          <a:bodyPr wrap="none" rtlCol="0">
            <a:spAutoFit/>
          </a:bodyPr>
          <a:lstStyle/>
          <a:p>
            <a:r>
              <a:rPr lang="en-US" dirty="0" smtClean="0">
                <a:solidFill>
                  <a:schemeClr val="accent3"/>
                </a:solidFill>
              </a:rPr>
              <a:t>81</a:t>
            </a:r>
            <a:endParaRPr lang="en-US" dirty="0">
              <a:solidFill>
                <a:schemeClr val="accent3"/>
              </a:solidFill>
            </a:endParaRP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9061" y="2445709"/>
            <a:ext cx="429318" cy="429318"/>
          </a:xfrm>
          <a:prstGeom prst="rect">
            <a:avLst/>
          </a:prstGeom>
        </p:spPr>
      </p:pic>
      <p:cxnSp>
        <p:nvCxnSpPr>
          <p:cNvPr id="27" name="Straight Connector 26"/>
          <p:cNvCxnSpPr/>
          <p:nvPr/>
        </p:nvCxnSpPr>
        <p:spPr>
          <a:xfrm>
            <a:off x="5188865" y="2545356"/>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79513" y="6161398"/>
            <a:ext cx="418704" cy="369332"/>
          </a:xfrm>
          <a:prstGeom prst="rect">
            <a:avLst/>
          </a:prstGeom>
          <a:noFill/>
        </p:spPr>
        <p:txBody>
          <a:bodyPr wrap="none" rtlCol="0">
            <a:spAutoFit/>
          </a:bodyPr>
          <a:lstStyle/>
          <a:p>
            <a:r>
              <a:rPr lang="en-US" dirty="0" smtClean="0">
                <a:solidFill>
                  <a:schemeClr val="accent3"/>
                </a:solidFill>
              </a:rPr>
              <a:t>85</a:t>
            </a:r>
            <a:endParaRPr lang="en-US" dirty="0">
              <a:solidFill>
                <a:schemeClr val="accent3"/>
              </a:solidFill>
            </a:endParaRPr>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589127">
            <a:off x="4937708" y="2501560"/>
            <a:ext cx="436972" cy="301719"/>
          </a:xfrm>
          <a:prstGeom prst="rect">
            <a:avLst/>
          </a:prstGeom>
        </p:spPr>
      </p:pic>
      <p:cxnSp>
        <p:nvCxnSpPr>
          <p:cNvPr id="30" name="Straight Connector 29"/>
          <p:cNvCxnSpPr/>
          <p:nvPr/>
        </p:nvCxnSpPr>
        <p:spPr>
          <a:xfrm>
            <a:off x="6928894" y="2528072"/>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542" y="6144114"/>
            <a:ext cx="418704" cy="369332"/>
          </a:xfrm>
          <a:prstGeom prst="rect">
            <a:avLst/>
          </a:prstGeom>
          <a:noFill/>
        </p:spPr>
        <p:txBody>
          <a:bodyPr wrap="none" rtlCol="0">
            <a:spAutoFit/>
          </a:bodyPr>
          <a:lstStyle/>
          <a:p>
            <a:r>
              <a:rPr lang="en-US" dirty="0" smtClean="0">
                <a:solidFill>
                  <a:schemeClr val="accent3"/>
                </a:solidFill>
              </a:rPr>
              <a:t>91</a:t>
            </a:r>
            <a:endParaRPr lang="en-US" dirty="0">
              <a:solidFill>
                <a:schemeClr val="accent3"/>
              </a:solidFill>
            </a:endParaRPr>
          </a:p>
        </p:txBody>
      </p:sp>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310815">
            <a:off x="6469035" y="2305407"/>
            <a:ext cx="428991" cy="505566"/>
          </a:xfrm>
          <a:prstGeom prst="rect">
            <a:avLst/>
          </a:prstGeom>
        </p:spPr>
      </p:pic>
      <p:cxnSp>
        <p:nvCxnSpPr>
          <p:cNvPr id="33" name="Straight Connector 32"/>
          <p:cNvCxnSpPr/>
          <p:nvPr/>
        </p:nvCxnSpPr>
        <p:spPr>
          <a:xfrm>
            <a:off x="7586415" y="2529641"/>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395917" y="6135328"/>
            <a:ext cx="418704" cy="369332"/>
          </a:xfrm>
          <a:prstGeom prst="rect">
            <a:avLst/>
          </a:prstGeom>
          <a:noFill/>
        </p:spPr>
        <p:txBody>
          <a:bodyPr wrap="none" rtlCol="0">
            <a:spAutoFit/>
          </a:bodyPr>
          <a:lstStyle/>
          <a:p>
            <a:r>
              <a:rPr lang="en-US" smtClean="0">
                <a:solidFill>
                  <a:schemeClr val="accent3"/>
                </a:solidFill>
              </a:rPr>
              <a:t>95</a:t>
            </a:r>
            <a:endParaRPr lang="en-US" dirty="0">
              <a:solidFill>
                <a:schemeClr val="accent3"/>
              </a:solidFill>
            </a:endParaRPr>
          </a:p>
        </p:txBody>
      </p:sp>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805549">
            <a:off x="6813901" y="2400816"/>
            <a:ext cx="496421" cy="496421"/>
          </a:xfrm>
          <a:prstGeom prst="rect">
            <a:avLst/>
          </a:prstGeom>
        </p:spPr>
      </p:pic>
      <p:pic>
        <p:nvPicPr>
          <p:cNvPr id="36" name="Pictur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507499">
            <a:off x="8116728" y="2179176"/>
            <a:ext cx="1188563" cy="1188563"/>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685278">
            <a:off x="7159978" y="2113034"/>
            <a:ext cx="788513" cy="788513"/>
          </a:xfrm>
          <a:prstGeom prst="rect">
            <a:avLst/>
          </a:prstGeom>
        </p:spPr>
      </p:pic>
      <p:pic>
        <p:nvPicPr>
          <p:cNvPr id="38" name="Pictur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301322">
            <a:off x="7534920" y="2463052"/>
            <a:ext cx="688948" cy="688948"/>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214393">
            <a:off x="8899230" y="1553689"/>
            <a:ext cx="1531593" cy="1531593"/>
          </a:xfrm>
          <a:prstGeom prst="rect">
            <a:avLst/>
          </a:prstGeom>
        </p:spPr>
      </p:pic>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0201917">
            <a:off x="7857221" y="1955560"/>
            <a:ext cx="638387" cy="638387"/>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20308" y="2984024"/>
            <a:ext cx="754410" cy="461447"/>
          </a:xfrm>
          <a:prstGeom prst="rect">
            <a:avLst/>
          </a:prstGeom>
        </p:spPr>
      </p:pic>
      <p:pic>
        <p:nvPicPr>
          <p:cNvPr id="42" name="Picture 4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92373" y="2660355"/>
            <a:ext cx="1210071" cy="278355"/>
          </a:xfrm>
          <a:prstGeom prst="rect">
            <a:avLst/>
          </a:prstGeom>
        </p:spPr>
      </p:pic>
      <p:pic>
        <p:nvPicPr>
          <p:cNvPr id="43" name="Picture 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60024" y="2986230"/>
            <a:ext cx="614291" cy="614291"/>
          </a:xfrm>
          <a:prstGeom prst="rect">
            <a:avLst/>
          </a:prstGeom>
        </p:spPr>
      </p:pic>
      <p:pic>
        <p:nvPicPr>
          <p:cNvPr id="46" name="Pictur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221004">
            <a:off x="8925967" y="3378320"/>
            <a:ext cx="514378" cy="612045"/>
          </a:xfrm>
          <a:prstGeom prst="rect">
            <a:avLst/>
          </a:prstGeom>
        </p:spPr>
      </p:pic>
      <p:cxnSp>
        <p:nvCxnSpPr>
          <p:cNvPr id="49" name="Straight Connector 48"/>
          <p:cNvCxnSpPr/>
          <p:nvPr/>
        </p:nvCxnSpPr>
        <p:spPr>
          <a:xfrm>
            <a:off x="11650415" y="2491541"/>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294566" y="6135328"/>
            <a:ext cx="652743" cy="369332"/>
          </a:xfrm>
          <a:prstGeom prst="rect">
            <a:avLst/>
          </a:prstGeom>
          <a:noFill/>
        </p:spPr>
        <p:txBody>
          <a:bodyPr wrap="none" rtlCol="0">
            <a:spAutoFit/>
          </a:bodyPr>
          <a:lstStyle/>
          <a:p>
            <a:r>
              <a:rPr lang="en-US" dirty="0" smtClean="0">
                <a:solidFill>
                  <a:schemeClr val="accent3"/>
                </a:solidFill>
              </a:rPr>
              <a:t>2050</a:t>
            </a:r>
            <a:endParaRPr lang="en-US" dirty="0">
              <a:solidFill>
                <a:schemeClr val="accent3"/>
              </a:solidFill>
            </a:endParaRPr>
          </a:p>
        </p:txBody>
      </p:sp>
      <p:pic>
        <p:nvPicPr>
          <p:cNvPr id="51" name="Picture 5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674403">
            <a:off x="7867426" y="3465980"/>
            <a:ext cx="1154041" cy="390066"/>
          </a:xfrm>
          <a:prstGeom prst="rect">
            <a:avLst/>
          </a:prstGeom>
        </p:spPr>
      </p:pic>
      <p:pic>
        <p:nvPicPr>
          <p:cNvPr id="52" name="Picture 5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99303" y="3090876"/>
            <a:ext cx="938693" cy="409612"/>
          </a:xfrm>
          <a:prstGeom prst="rect">
            <a:avLst/>
          </a:prstGeom>
        </p:spPr>
      </p:pic>
      <p:pic>
        <p:nvPicPr>
          <p:cNvPr id="53" name="Picture 5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7117" y="3140260"/>
            <a:ext cx="1215479" cy="230941"/>
          </a:xfrm>
          <a:prstGeom prst="rect">
            <a:avLst/>
          </a:prstGeom>
        </p:spPr>
      </p:pic>
      <p:sp>
        <p:nvSpPr>
          <p:cNvPr id="56" name="TextBox 55"/>
          <p:cNvSpPr txBox="1"/>
          <p:nvPr/>
        </p:nvSpPr>
        <p:spPr>
          <a:xfrm>
            <a:off x="2961861" y="6175084"/>
            <a:ext cx="418704" cy="369332"/>
          </a:xfrm>
          <a:prstGeom prst="rect">
            <a:avLst/>
          </a:prstGeom>
          <a:noFill/>
        </p:spPr>
        <p:txBody>
          <a:bodyPr wrap="none" rtlCol="0">
            <a:spAutoFit/>
          </a:bodyPr>
          <a:lstStyle/>
          <a:p>
            <a:r>
              <a:rPr lang="en-US" smtClean="0">
                <a:solidFill>
                  <a:schemeClr val="accent3"/>
                </a:solidFill>
              </a:rPr>
              <a:t>70</a:t>
            </a:r>
            <a:endParaRPr lang="en-US" dirty="0">
              <a:solidFill>
                <a:schemeClr val="accent3"/>
              </a:solidFill>
            </a:endParaRPr>
          </a:p>
        </p:txBody>
      </p:sp>
      <p:pic>
        <p:nvPicPr>
          <p:cNvPr id="57" name="Picture 5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75092" y="4758089"/>
            <a:ext cx="1080373" cy="1080373"/>
          </a:xfrm>
          <a:prstGeom prst="rect">
            <a:avLst/>
          </a:prstGeom>
        </p:spPr>
      </p:pic>
      <p:sp>
        <p:nvSpPr>
          <p:cNvPr id="59" name="TextBox 58"/>
          <p:cNvSpPr txBox="1"/>
          <p:nvPr/>
        </p:nvSpPr>
        <p:spPr>
          <a:xfrm>
            <a:off x="5424013" y="6167979"/>
            <a:ext cx="418704" cy="369332"/>
          </a:xfrm>
          <a:prstGeom prst="rect">
            <a:avLst/>
          </a:prstGeom>
          <a:noFill/>
        </p:spPr>
        <p:txBody>
          <a:bodyPr wrap="none" rtlCol="0">
            <a:spAutoFit/>
          </a:bodyPr>
          <a:lstStyle/>
          <a:p>
            <a:r>
              <a:rPr lang="en-US" dirty="0" smtClean="0">
                <a:solidFill>
                  <a:schemeClr val="accent3"/>
                </a:solidFill>
              </a:rPr>
              <a:t>88</a:t>
            </a:r>
            <a:endParaRPr lang="en-US" dirty="0">
              <a:solidFill>
                <a:schemeClr val="accent3"/>
              </a:solidFill>
            </a:endParaRPr>
          </a:p>
        </p:txBody>
      </p:sp>
      <p:sp>
        <p:nvSpPr>
          <p:cNvPr id="60" name="TextBox 59"/>
          <p:cNvSpPr txBox="1"/>
          <p:nvPr/>
        </p:nvSpPr>
        <p:spPr>
          <a:xfrm>
            <a:off x="4979513" y="4982330"/>
            <a:ext cx="1208985" cy="584775"/>
          </a:xfrm>
          <a:prstGeom prst="rect">
            <a:avLst/>
          </a:prstGeom>
          <a:noFill/>
        </p:spPr>
        <p:txBody>
          <a:bodyPr wrap="none" rtlCol="0">
            <a:spAutoFit/>
          </a:bodyPr>
          <a:lstStyle/>
          <a:p>
            <a:r>
              <a:rPr lang="en-US" sz="3200" b="1" dirty="0" smtClean="0"/>
              <a:t>POSIX</a:t>
            </a:r>
            <a:endParaRPr lang="en-US" sz="3200" b="1" dirty="0"/>
          </a:p>
        </p:txBody>
      </p:sp>
      <p:sp>
        <p:nvSpPr>
          <p:cNvPr id="61" name="TextBox 60"/>
          <p:cNvSpPr txBox="1"/>
          <p:nvPr/>
        </p:nvSpPr>
        <p:spPr>
          <a:xfrm>
            <a:off x="10916605" y="2829266"/>
            <a:ext cx="433132" cy="523220"/>
          </a:xfrm>
          <a:prstGeom prst="rect">
            <a:avLst/>
          </a:prstGeom>
          <a:noFill/>
        </p:spPr>
        <p:txBody>
          <a:bodyPr wrap="none" rtlCol="0">
            <a:spAutoFit/>
          </a:bodyPr>
          <a:lstStyle/>
          <a:p>
            <a:r>
              <a:rPr lang="mr-IN" sz="2800" dirty="0" smtClean="0">
                <a:solidFill>
                  <a:schemeClr val="accent3"/>
                </a:solidFill>
              </a:rPr>
              <a:t>…</a:t>
            </a:r>
            <a:endParaRPr lang="en-US" sz="2800" dirty="0">
              <a:solidFill>
                <a:schemeClr val="accent3"/>
              </a:solidFill>
            </a:endParaRPr>
          </a:p>
        </p:txBody>
      </p:sp>
      <p:sp>
        <p:nvSpPr>
          <p:cNvPr id="62" name="TextBox 61"/>
          <p:cNvSpPr txBox="1"/>
          <p:nvPr/>
        </p:nvSpPr>
        <p:spPr>
          <a:xfrm>
            <a:off x="10861434" y="5563789"/>
            <a:ext cx="433132" cy="523220"/>
          </a:xfrm>
          <a:prstGeom prst="rect">
            <a:avLst/>
          </a:prstGeom>
          <a:noFill/>
        </p:spPr>
        <p:txBody>
          <a:bodyPr wrap="none" rtlCol="0">
            <a:spAutoFit/>
          </a:bodyPr>
          <a:lstStyle/>
          <a:p>
            <a:r>
              <a:rPr lang="mr-IN" sz="2800" dirty="0" smtClean="0">
                <a:solidFill>
                  <a:schemeClr val="accent3"/>
                </a:solidFill>
              </a:rPr>
              <a:t>…</a:t>
            </a:r>
            <a:endParaRPr lang="en-US" sz="2800" dirty="0">
              <a:solidFill>
                <a:schemeClr val="accent3"/>
              </a:solidFill>
            </a:endParaRPr>
          </a:p>
        </p:txBody>
      </p:sp>
      <p:sp>
        <p:nvSpPr>
          <p:cNvPr id="63" name="TextBox 62"/>
          <p:cNvSpPr txBox="1"/>
          <p:nvPr/>
        </p:nvSpPr>
        <p:spPr>
          <a:xfrm rot="19520442">
            <a:off x="10650113" y="4911171"/>
            <a:ext cx="1596656" cy="369332"/>
          </a:xfrm>
          <a:prstGeom prst="rect">
            <a:avLst/>
          </a:prstGeom>
          <a:noFill/>
        </p:spPr>
        <p:txBody>
          <a:bodyPr wrap="none" rtlCol="0">
            <a:spAutoFit/>
          </a:bodyPr>
          <a:lstStyle/>
          <a:p>
            <a:r>
              <a:rPr lang="en-US" dirty="0" smtClean="0">
                <a:solidFill>
                  <a:schemeClr val="accent3"/>
                </a:solidFill>
              </a:rPr>
              <a:t>My Graduation</a:t>
            </a:r>
            <a:endParaRPr lang="en-US" dirty="0">
              <a:solidFill>
                <a:schemeClr val="accent3"/>
              </a:solidFill>
            </a:endParaRPr>
          </a:p>
        </p:txBody>
      </p:sp>
      <p:pic>
        <p:nvPicPr>
          <p:cNvPr id="66" name="Picture 6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88562" y="4795837"/>
            <a:ext cx="1840745" cy="1840745"/>
          </a:xfrm>
          <a:prstGeom prst="rect">
            <a:avLst/>
          </a:prstGeom>
        </p:spPr>
      </p:pic>
      <p:pic>
        <p:nvPicPr>
          <p:cNvPr id="67" name="Picture 6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017681" y="4275512"/>
            <a:ext cx="981512" cy="981512"/>
          </a:xfrm>
          <a:prstGeom prst="rect">
            <a:avLst/>
          </a:prstGeom>
        </p:spPr>
      </p:pic>
      <p:pic>
        <p:nvPicPr>
          <p:cNvPr id="69" name="Picture 6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55838" y="2938710"/>
            <a:ext cx="471013" cy="471013"/>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3</a:t>
            </a:fld>
            <a:endParaRPr lang="en-US"/>
          </a:p>
        </p:txBody>
      </p:sp>
    </p:spTree>
    <p:extLst>
      <p:ext uri="{BB962C8B-B14F-4D97-AF65-F5344CB8AC3E}">
        <p14:creationId xmlns:p14="http://schemas.microsoft.com/office/powerpoint/2010/main" val="16997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Apps &amp; OS: A Divorce</a:t>
            </a:r>
            <a:endParaRPr lang="en-US" dirty="0"/>
          </a:p>
        </p:txBody>
      </p:sp>
      <p:sp>
        <p:nvSpPr>
          <p:cNvPr id="3" name="Content Placeholder 2"/>
          <p:cNvSpPr>
            <a:spLocks noGrp="1"/>
          </p:cNvSpPr>
          <p:nvPr>
            <p:ph idx="1"/>
          </p:nvPr>
        </p:nvSpPr>
        <p:spPr>
          <a:xfrm>
            <a:off x="838200" y="1825624"/>
            <a:ext cx="10515600" cy="4792345"/>
          </a:xfrm>
        </p:spPr>
        <p:txBody>
          <a:bodyPr>
            <a:normAutofit/>
          </a:bodyPr>
          <a:lstStyle/>
          <a:p>
            <a:r>
              <a:rPr lang="en-US" dirty="0" smtClean="0"/>
              <a:t>Non-flexible abstractions</a:t>
            </a:r>
          </a:p>
          <a:p>
            <a:pPr lvl="1"/>
            <a:r>
              <a:rPr lang="en-US" dirty="0" smtClean="0"/>
              <a:t>Frameworks.</a:t>
            </a:r>
          </a:p>
          <a:p>
            <a:pPr lvl="1"/>
            <a:r>
              <a:rPr lang="en-US" dirty="0" smtClean="0"/>
              <a:t>User-level (re-)implementations.</a:t>
            </a:r>
          </a:p>
          <a:p>
            <a:pPr lvl="1"/>
            <a:endParaRPr lang="en-US" dirty="0" smtClean="0"/>
          </a:p>
          <a:p>
            <a:r>
              <a:rPr lang="en-US" dirty="0" smtClean="0"/>
              <a:t>Non-satisfactory performances</a:t>
            </a:r>
          </a:p>
          <a:p>
            <a:pPr lvl="1"/>
            <a:r>
              <a:rPr lang="en-US" dirty="0" smtClean="0"/>
              <a:t>Kernel bypasses.</a:t>
            </a:r>
          </a:p>
          <a:p>
            <a:pPr lvl="1"/>
            <a:endParaRPr lang="en-US" dirty="0"/>
          </a:p>
          <a:p>
            <a:r>
              <a:rPr lang="en-US" dirty="0" smtClean="0"/>
              <a:t>Security model evolved</a:t>
            </a:r>
          </a:p>
          <a:p>
            <a:pPr lvl="1"/>
            <a:r>
              <a:rPr lang="en-US" i="1" dirty="0"/>
              <a:t>“Pirates are back</a:t>
            </a:r>
            <a:r>
              <a:rPr lang="en-US" i="1" dirty="0" smtClean="0"/>
              <a:t>!”</a:t>
            </a:r>
          </a:p>
          <a:p>
            <a:pPr lvl="1"/>
            <a:r>
              <a:rPr lang="en-US" i="1" dirty="0" smtClean="0"/>
              <a:t>“Don’t trust the Cloud</a:t>
            </a:r>
            <a:r>
              <a:rPr lang="mr-IN" i="1" dirty="0" smtClean="0"/>
              <a:t>…</a:t>
            </a:r>
            <a:r>
              <a:rPr lang="fr-CH" i="1" dirty="0" smtClean="0"/>
              <a:t> or ANYTHING</a:t>
            </a:r>
            <a:r>
              <a:rPr lang="en-US" i="1" dirty="0" smtClean="0"/>
              <a:t>!”</a:t>
            </a:r>
          </a:p>
          <a:p>
            <a:pPr lvl="1"/>
            <a:r>
              <a:rPr lang="en-US" i="1" dirty="0" smtClean="0"/>
              <a:t>“You’re worth less than the data you produce.”</a:t>
            </a:r>
            <a:endParaRPr lang="en-US"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360" y="3141980"/>
            <a:ext cx="2540000" cy="2540000"/>
          </a:xfrm>
          <a:prstGeom prst="rect">
            <a:avLst/>
          </a:prstGeom>
        </p:spPr>
      </p:pic>
      <p:sp>
        <p:nvSpPr>
          <p:cNvPr id="4" name="Slide Number Placeholder 3"/>
          <p:cNvSpPr>
            <a:spLocks noGrp="1"/>
          </p:cNvSpPr>
          <p:nvPr>
            <p:ph type="sldNum" sz="quarter" idx="12"/>
          </p:nvPr>
        </p:nvSpPr>
        <p:spPr/>
        <p:txBody>
          <a:bodyPr/>
          <a:lstStyle/>
          <a:p>
            <a:fld id="{BE2C0E7C-54B8-614E-85D2-6FAE0AF80003}" type="slidenum">
              <a:rPr lang="en-US" smtClean="0"/>
              <a:t>4</a:t>
            </a:fld>
            <a:endParaRPr lang="en-US"/>
          </a:p>
        </p:txBody>
      </p:sp>
    </p:spTree>
    <p:extLst>
      <p:ext uri="{BB962C8B-B14F-4D97-AF65-F5344CB8AC3E}">
        <p14:creationId xmlns:p14="http://schemas.microsoft.com/office/powerpoint/2010/main" val="1513984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Desired Features</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i="1" dirty="0" smtClean="0"/>
              <a:t>What do we really want from a modern kernel?</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i="1"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Performance for heterogeneous applications.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Ease of deployment, e.g., for Cloud platforms.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Support modern security model, e.g., bi-directional isolation.</a:t>
            </a:r>
          </a:p>
        </p:txBody>
      </p:sp>
      <p:sp>
        <p:nvSpPr>
          <p:cNvPr id="4" name="Slide Number Placeholder 3"/>
          <p:cNvSpPr>
            <a:spLocks noGrp="1"/>
          </p:cNvSpPr>
          <p:nvPr>
            <p:ph type="sldNum" sz="quarter" idx="12"/>
          </p:nvPr>
        </p:nvSpPr>
        <p:spPr/>
        <p:txBody>
          <a:bodyPr/>
          <a:lstStyle/>
          <a:p>
            <a:fld id="{BE2C0E7C-54B8-614E-85D2-6FAE0AF80003}" type="slidenum">
              <a:rPr lang="en-US" smtClean="0"/>
              <a:t>5</a:t>
            </a:fld>
            <a:endParaRPr lang="en-US"/>
          </a:p>
        </p:txBody>
      </p:sp>
    </p:spTree>
    <p:extLst>
      <p:ext uri="{BB962C8B-B14F-4D97-AF65-F5344CB8AC3E}">
        <p14:creationId xmlns:p14="http://schemas.microsoft.com/office/powerpoint/2010/main" val="1963956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How can we achieve this?</a:t>
            </a:r>
          </a:p>
        </p:txBody>
      </p:sp>
      <p:sp>
        <p:nvSpPr>
          <p:cNvPr id="3" name="Content Placeholder 2"/>
          <p:cNvSpPr>
            <a:spLocks noGrp="1"/>
          </p:cNvSpPr>
          <p:nvPr>
            <p:ph sz="half" idx="1"/>
          </p:nvPr>
        </p:nvSpPr>
        <p:spPr>
          <a:xfrm>
            <a:off x="838200" y="2948939"/>
            <a:ext cx="5181600" cy="3228023"/>
          </a:xfrm>
        </p:spPr>
        <p:txBody>
          <a:bodyPr/>
          <a:lstStyle/>
          <a:p>
            <a:pPr marL="514350" indent="-514350">
              <a:buFont typeface="+mj-lt"/>
              <a:buAutoNum type="arabicPeriod"/>
            </a:pPr>
            <a:r>
              <a:rPr lang="en-US" dirty="0" smtClean="0"/>
              <a:t>Performance</a:t>
            </a:r>
          </a:p>
          <a:p>
            <a:pPr marL="514350" indent="-514350">
              <a:buFont typeface="+mj-lt"/>
              <a:buAutoNum type="arabicPeriod"/>
            </a:pPr>
            <a:endParaRPr lang="en-US" dirty="0"/>
          </a:p>
          <a:p>
            <a:pPr marL="514350" indent="-514350">
              <a:buFont typeface="+mj-lt"/>
              <a:buAutoNum type="arabicPeriod"/>
            </a:pPr>
            <a:r>
              <a:rPr lang="en-US" dirty="0" smtClean="0"/>
              <a:t>Deployment</a:t>
            </a:r>
          </a:p>
          <a:p>
            <a:pPr marL="514350" indent="-514350">
              <a:buFont typeface="+mj-lt"/>
              <a:buAutoNum type="arabicPeriod"/>
            </a:pPr>
            <a:endParaRPr lang="en-US" dirty="0"/>
          </a:p>
          <a:p>
            <a:pPr marL="514350" indent="-514350">
              <a:buFont typeface="+mj-lt"/>
              <a:buAutoNum type="arabicPeriod"/>
            </a:pPr>
            <a:r>
              <a:rPr lang="en-US" dirty="0" smtClean="0"/>
              <a:t>Security</a:t>
            </a:r>
            <a:endParaRPr lang="en-US" dirty="0"/>
          </a:p>
        </p:txBody>
      </p:sp>
      <p:sp>
        <p:nvSpPr>
          <p:cNvPr id="4" name="Content Placeholder 3"/>
          <p:cNvSpPr>
            <a:spLocks noGrp="1"/>
          </p:cNvSpPr>
          <p:nvPr>
            <p:ph sz="half" idx="2"/>
          </p:nvPr>
        </p:nvSpPr>
        <p:spPr>
          <a:xfrm>
            <a:off x="6172200" y="2948939"/>
            <a:ext cx="5181600" cy="3228024"/>
          </a:xfrm>
        </p:spPr>
        <p:txBody>
          <a:bodyPr/>
          <a:lstStyle/>
          <a:p>
            <a:r>
              <a:rPr lang="en-US" dirty="0" err="1" smtClean="0"/>
              <a:t>Exokernel</a:t>
            </a:r>
            <a:endParaRPr lang="en-US" dirty="0" smtClean="0"/>
          </a:p>
          <a:p>
            <a:endParaRPr lang="en-US" dirty="0"/>
          </a:p>
          <a:p>
            <a:r>
              <a:rPr lang="en-US" dirty="0" err="1" smtClean="0"/>
              <a:t>Unikernel</a:t>
            </a:r>
            <a:endParaRPr lang="en-US" dirty="0" smtClean="0"/>
          </a:p>
          <a:p>
            <a:endParaRPr lang="en-US" dirty="0"/>
          </a:p>
          <a:p>
            <a:r>
              <a:rPr lang="en-US" dirty="0" smtClean="0"/>
              <a:t>Haven</a:t>
            </a:r>
            <a:endParaRPr lang="en-US" dirty="0"/>
          </a:p>
        </p:txBody>
      </p:sp>
      <p:sp>
        <p:nvSpPr>
          <p:cNvPr id="5" name="TextBox 4"/>
          <p:cNvSpPr txBox="1"/>
          <p:nvPr/>
        </p:nvSpPr>
        <p:spPr>
          <a:xfrm>
            <a:off x="937260" y="1520190"/>
            <a:ext cx="10416540" cy="954107"/>
          </a:xfrm>
          <a:prstGeom prst="rect">
            <a:avLst/>
          </a:prstGeom>
          <a:noFill/>
        </p:spPr>
        <p:txBody>
          <a:bodyPr wrap="square" rtlCol="0">
            <a:spAutoFit/>
          </a:bodyPr>
          <a:lstStyle/>
          <a:p>
            <a:r>
              <a:rPr lang="en-US" sz="2800" u="sng" dirty="0" smtClean="0">
                <a:solidFill>
                  <a:schemeClr val="accent3">
                    <a:lumMod val="75000"/>
                  </a:schemeClr>
                </a:solidFill>
              </a:rPr>
              <a:t>Claim:</a:t>
            </a:r>
            <a:r>
              <a:rPr lang="en-US" sz="2800" dirty="0" smtClean="0">
                <a:solidFill>
                  <a:schemeClr val="accent3">
                    <a:lumMod val="75000"/>
                  </a:schemeClr>
                </a:solidFill>
              </a:rPr>
              <a:t> </a:t>
            </a:r>
            <a:r>
              <a:rPr lang="en-US" sz="2800" i="1" dirty="0" smtClean="0">
                <a:solidFill>
                  <a:schemeClr val="accent3">
                    <a:lumMod val="75000"/>
                  </a:schemeClr>
                </a:solidFill>
              </a:rPr>
              <a:t>All three requirements can be satisfied with a common set of design principles!</a:t>
            </a:r>
            <a:endParaRPr lang="en-US" sz="2800" dirty="0">
              <a:solidFill>
                <a:schemeClr val="accent3">
                  <a:lumMod val="75000"/>
                </a:schemeClr>
              </a:solidFill>
            </a:endParaRPr>
          </a:p>
        </p:txBody>
      </p:sp>
      <p:sp>
        <p:nvSpPr>
          <p:cNvPr id="6" name="Slide Number Placeholder 5"/>
          <p:cNvSpPr>
            <a:spLocks noGrp="1"/>
          </p:cNvSpPr>
          <p:nvPr>
            <p:ph type="sldNum" sz="quarter" idx="12"/>
          </p:nvPr>
        </p:nvSpPr>
        <p:spPr/>
        <p:txBody>
          <a:bodyPr/>
          <a:lstStyle/>
          <a:p>
            <a:fld id="{BE2C0E7C-54B8-614E-85D2-6FAE0AF80003}" type="slidenum">
              <a:rPr lang="en-US" smtClean="0"/>
              <a:t>6</a:t>
            </a:fld>
            <a:endParaRPr lang="en-US"/>
          </a:p>
        </p:txBody>
      </p:sp>
    </p:spTree>
    <p:extLst>
      <p:ext uri="{BB962C8B-B14F-4D97-AF65-F5344CB8AC3E}">
        <p14:creationId xmlns:p14="http://schemas.microsoft.com/office/powerpoint/2010/main" val="131939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Exokernel</a:t>
            </a:r>
            <a:r>
              <a:rPr lang="en-US" dirty="0" smtClean="0"/>
              <a:t> &amp; Performance</a:t>
            </a:r>
            <a:endParaRPr lang="en-US" dirty="0"/>
          </a:p>
        </p:txBody>
      </p:sp>
      <p:sp>
        <p:nvSpPr>
          <p:cNvPr id="3" name="Text Placeholder 2"/>
          <p:cNvSpPr>
            <a:spLocks noGrp="1"/>
          </p:cNvSpPr>
          <p:nvPr>
            <p:ph type="body" idx="1"/>
          </p:nvPr>
        </p:nvSpPr>
        <p:spPr/>
        <p:txBody>
          <a:bodyPr/>
          <a:lstStyle/>
          <a:p>
            <a:pPr algn="ctr"/>
            <a:r>
              <a:rPr lang="en-US" i="1" dirty="0" smtClean="0"/>
              <a:t>End-to-End, Separation of protection &amp; management</a:t>
            </a:r>
          </a:p>
          <a:p>
            <a:pPr algn="ctr"/>
            <a:r>
              <a:rPr lang="en-US" i="1" dirty="0" smtClean="0"/>
              <a:t>Separation of policies &amp; mechanisms</a:t>
            </a:r>
            <a:endParaRPr lang="en-US" i="1" dirty="0"/>
          </a:p>
        </p:txBody>
      </p:sp>
      <p:sp>
        <p:nvSpPr>
          <p:cNvPr id="4" name="Slide Number Placeholder 3"/>
          <p:cNvSpPr>
            <a:spLocks noGrp="1"/>
          </p:cNvSpPr>
          <p:nvPr>
            <p:ph type="sldNum" sz="quarter" idx="12"/>
          </p:nvPr>
        </p:nvSpPr>
        <p:spPr/>
        <p:txBody>
          <a:bodyPr/>
          <a:lstStyle/>
          <a:p>
            <a:fld id="{BE2C0E7C-54B8-614E-85D2-6FAE0AF80003}" type="slidenum">
              <a:rPr lang="en-US" smtClean="0"/>
              <a:t>7</a:t>
            </a:fld>
            <a:endParaRPr lang="en-US"/>
          </a:p>
        </p:txBody>
      </p:sp>
    </p:spTree>
    <p:extLst>
      <p:ext uri="{BB962C8B-B14F-4D97-AF65-F5344CB8AC3E}">
        <p14:creationId xmlns:p14="http://schemas.microsoft.com/office/powerpoint/2010/main" val="498387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300" y="3509804"/>
            <a:ext cx="3765550" cy="28241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754" y="5379628"/>
            <a:ext cx="5120642" cy="1280160"/>
          </a:xfrm>
          <a:prstGeom prst="rect">
            <a:avLst/>
          </a:prstGeom>
        </p:spPr>
      </p:pic>
      <p:sp>
        <p:nvSpPr>
          <p:cNvPr id="2" name="Title 1"/>
          <p:cNvSpPr>
            <a:spLocks noGrp="1"/>
          </p:cNvSpPr>
          <p:nvPr>
            <p:ph type="title"/>
          </p:nvPr>
        </p:nvSpPr>
        <p:spPr/>
        <p:txBody>
          <a:bodyPr/>
          <a:lstStyle/>
          <a:p>
            <a:r>
              <a:rPr lang="en-US" dirty="0" smtClean="0"/>
              <a:t>	Motivation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Problem</a:t>
            </a:r>
            <a:r>
              <a:rPr lang="en-US" dirty="0" smtClean="0"/>
              <a:t>: </a:t>
            </a:r>
            <a:r>
              <a:rPr lang="en-US" i="1" dirty="0" smtClean="0"/>
              <a:t>No single, fixed, implementation for high-level abstractions can provide best performance for ALL applications.</a:t>
            </a:r>
          </a:p>
          <a:p>
            <a:pPr marL="0" marR="0" lvl="0" indent="0" defTabSz="914400" eaLnBrk="1" fontAlgn="auto" latinLnBrk="0" hangingPunct="1">
              <a:lnSpc>
                <a:spcPct val="100000"/>
              </a:lnSpc>
              <a:spcBef>
                <a:spcPts val="0"/>
              </a:spcBef>
              <a:spcAft>
                <a:spcPts val="0"/>
              </a:spcAft>
              <a:buClrTx/>
              <a:buSzTx/>
              <a:buFontTx/>
              <a:buNone/>
              <a:tabLst/>
              <a:defRPr/>
            </a:pPr>
            <a:endParaRPr lang="en-US" i="1" u="sng"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4400" dirty="0" smtClean="0"/>
              <a:t>So, what can we </a:t>
            </a:r>
            <a:r>
              <a:rPr lang="en-US" sz="4400" dirty="0" smtClean="0"/>
              <a:t>do?</a:t>
            </a:r>
            <a:endParaRPr lang="en-US" sz="4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Answer</a:t>
            </a:r>
            <a:r>
              <a:rPr lang="en-US" dirty="0" smtClean="0"/>
              <a:t>: Surrender! Just don’t try to do it!</a:t>
            </a:r>
            <a:endParaRPr lang="en-US" u="sng" dirty="0"/>
          </a:p>
        </p:txBody>
      </p:sp>
      <p:sp>
        <p:nvSpPr>
          <p:cNvPr id="6" name="Slide Number Placeholder 5"/>
          <p:cNvSpPr>
            <a:spLocks noGrp="1"/>
          </p:cNvSpPr>
          <p:nvPr>
            <p:ph type="sldNum" sz="quarter" idx="12"/>
          </p:nvPr>
        </p:nvSpPr>
        <p:spPr/>
        <p:txBody>
          <a:bodyPr/>
          <a:lstStyle/>
          <a:p>
            <a:fld id="{BE2C0E7C-54B8-614E-85D2-6FAE0AF80003}" type="slidenum">
              <a:rPr lang="en-US" smtClean="0"/>
              <a:t>8</a:t>
            </a:fld>
            <a:endParaRPr lang="en-US"/>
          </a:p>
        </p:txBody>
      </p:sp>
    </p:spTree>
    <p:extLst>
      <p:ext uri="{BB962C8B-B14F-4D97-AF65-F5344CB8AC3E}">
        <p14:creationId xmlns:p14="http://schemas.microsoft.com/office/powerpoint/2010/main" val="177365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a:t> </a:t>
            </a:r>
            <a:r>
              <a:rPr lang="en-US" dirty="0" smtClean="0"/>
              <a:t>Architecture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80" y="1610360"/>
            <a:ext cx="3432048" cy="50352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380" y="1610360"/>
            <a:ext cx="3529584" cy="5035296"/>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9</a:t>
            </a:fld>
            <a:endParaRPr lang="en-US"/>
          </a:p>
        </p:txBody>
      </p:sp>
    </p:spTree>
    <p:extLst>
      <p:ext uri="{BB962C8B-B14F-4D97-AF65-F5344CB8AC3E}">
        <p14:creationId xmlns:p14="http://schemas.microsoft.com/office/powerpoint/2010/main" val="69765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1168</TotalTime>
  <Words>4478</Words>
  <Application>Microsoft Macintosh PowerPoint</Application>
  <PresentationFormat>Widescreen</PresentationFormat>
  <Paragraphs>573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Mangal</vt:lpstr>
      <vt:lpstr>Arial</vt:lpstr>
      <vt:lpstr>Office Theme</vt:lpstr>
      <vt:lpstr>OS Design When the OS Cannot Be Trusted</vt:lpstr>
      <vt:lpstr> Outline</vt:lpstr>
      <vt:lpstr> A (biased) Timeline</vt:lpstr>
      <vt:lpstr> Apps &amp; OS: A Divorce</vt:lpstr>
      <vt:lpstr> Desired Features</vt:lpstr>
      <vt:lpstr> How can we achieve this?</vt:lpstr>
      <vt:lpstr>Exokernel &amp; Performance</vt:lpstr>
      <vt:lpstr> Motivation</vt:lpstr>
      <vt:lpstr> Exokernel Architecture</vt:lpstr>
      <vt:lpstr> Exokernel Design</vt:lpstr>
      <vt:lpstr> Exokernel Mechanisms</vt:lpstr>
      <vt:lpstr> Exokernel Discussion</vt:lpstr>
      <vt:lpstr>Unikernels &amp; The Cloud</vt:lpstr>
      <vt:lpstr> Motivation</vt:lpstr>
      <vt:lpstr> Unikernel Design</vt:lpstr>
      <vt:lpstr> Unikernels</vt:lpstr>
      <vt:lpstr> Unikernel Discussion</vt:lpstr>
      <vt:lpstr> Haven &amp; Security</vt:lpstr>
      <vt:lpstr> Motivation…</vt:lpstr>
      <vt:lpstr> …De-motivation</vt:lpstr>
      <vt:lpstr> Haven - Thanks Microsoft.</vt:lpstr>
      <vt:lpstr> Intel Software Guard Extension (SGX)</vt:lpstr>
      <vt:lpstr> Haven Design</vt:lpstr>
      <vt:lpstr> Haven in Practice </vt:lpstr>
      <vt:lpstr> Haven Discussion</vt:lpstr>
      <vt:lpstr> Comparisons</vt:lpstr>
      <vt:lpstr> Conclusion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636</cp:revision>
  <dcterms:created xsi:type="dcterms:W3CDTF">2017-06-16T08:24:22Z</dcterms:created>
  <dcterms:modified xsi:type="dcterms:W3CDTF">2017-06-22T22:19:48Z</dcterms:modified>
</cp:coreProperties>
</file>